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2" r:id="rId10"/>
    <p:sldId id="283" r:id="rId11"/>
    <p:sldId id="273" r:id="rId12"/>
    <p:sldId id="269" r:id="rId13"/>
    <p:sldId id="275" r:id="rId14"/>
    <p:sldId id="277" r:id="rId15"/>
    <p:sldId id="276" r:id="rId16"/>
    <p:sldId id="278" r:id="rId17"/>
    <p:sldId id="271" r:id="rId18"/>
    <p:sldId id="284" r:id="rId19"/>
    <p:sldId id="272" r:id="rId20"/>
  </p:sldIdLst>
  <p:sldSz cx="9144000" cy="5143500" type="screen16x9"/>
  <p:notesSz cx="7010400" cy="9296400"/>
  <p:embeddedFontLst>
    <p:embeddedFont>
      <p:font typeface="Arial Narrow" panose="020B060402020202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5Sh0hsLK7FOvYxuZYHDeBm/+g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5DAA"/>
    <a:srgbClr val="0090FF"/>
    <a:srgbClr val="008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962571-85E9-6849-B105-9FA731027DEB}" v="4" dt="2024-11-09T20:15:43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/>
    <p:restoredTop sz="94658"/>
  </p:normalViewPr>
  <p:slideViewPr>
    <p:cSldViewPr snapToGrid="0">
      <p:cViewPr varScale="1">
        <p:scale>
          <a:sx n="117" d="100"/>
          <a:sy n="117" d="100"/>
        </p:scale>
        <p:origin x="8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Nombre de Districts</a:t>
            </a:r>
          </a:p>
        </c:rich>
      </c:tx>
      <c:layout>
        <c:manualLayout>
          <c:xMode val="edge"/>
          <c:yMode val="edge"/>
          <c:x val="0.27884582511505585"/>
          <c:y val="8.3006535947712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Feuil2!$A$2</c:f>
              <c:strCache>
                <c:ptCount val="1"/>
                <c:pt idx="0">
                  <c:v>TOTAL DISTRICTS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  <a:tailEnd type="triangle" w="sm" len="med"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Feuil2!$B$1:$F$1</c:f>
              <c:strCache>
                <c:ptCount val="5"/>
                <c:pt idx="0">
                  <c:v>Version 1.0</c:v>
                </c:pt>
                <c:pt idx="1">
                  <c:v>Version 1.1</c:v>
                </c:pt>
                <c:pt idx="2">
                  <c:v>Version 1.2</c:v>
                </c:pt>
                <c:pt idx="3">
                  <c:v>Version 1.3</c:v>
                </c:pt>
                <c:pt idx="4">
                  <c:v>Version 1.4</c:v>
                </c:pt>
              </c:strCache>
            </c:strRef>
          </c:cat>
          <c:val>
            <c:numRef>
              <c:f>Feuil2!$B$2:$F$2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21</c:v>
                </c:pt>
                <c:pt idx="3">
                  <c:v>23</c:v>
                </c:pt>
                <c:pt idx="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56-8444-965E-0EAA2E4351B3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97765904"/>
        <c:axId val="397767616"/>
      </c:lineChart>
      <c:catAx>
        <c:axId val="39776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7767616"/>
        <c:crosses val="autoZero"/>
        <c:auto val="1"/>
        <c:lblAlgn val="ctr"/>
        <c:lblOffset val="100"/>
        <c:noMultiLvlLbl val="0"/>
      </c:catAx>
      <c:valAx>
        <c:axId val="39776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7765904"/>
        <c:crosses val="autoZero"/>
        <c:crossBetween val="between"/>
      </c:valAx>
      <c:spPr>
        <a:solidFill>
          <a:srgbClr val="0090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90FF"/>
    </a:solidFill>
    <a:ln w="19050" cap="flat" cmpd="sng" algn="ctr">
      <a:solidFill>
        <a:srgbClr val="F7AF3F"/>
      </a:solidFill>
      <a:round/>
    </a:ln>
    <a:effectLst/>
  </c:spPr>
  <c:txPr>
    <a:bodyPr/>
    <a:lstStyle/>
    <a:p>
      <a:pPr>
        <a:defRPr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Nombre de Districts</a:t>
            </a:r>
          </a:p>
        </c:rich>
      </c:tx>
      <c:layout>
        <c:manualLayout>
          <c:xMode val="edge"/>
          <c:yMode val="edge"/>
          <c:x val="0.27884582511505585"/>
          <c:y val="8.3006535947712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Feuil2!$A$2</c:f>
              <c:strCache>
                <c:ptCount val="1"/>
                <c:pt idx="0">
                  <c:v>TOTAL DISTRICTS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  <a:tailEnd type="triangle" w="sm" len="med"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Feuil2!$B$1:$F$1</c:f>
              <c:strCache>
                <c:ptCount val="5"/>
                <c:pt idx="0">
                  <c:v>Version 1.0</c:v>
                </c:pt>
                <c:pt idx="1">
                  <c:v>Version 1.1</c:v>
                </c:pt>
                <c:pt idx="2">
                  <c:v>Version 1.2</c:v>
                </c:pt>
                <c:pt idx="3">
                  <c:v>Version 1.3</c:v>
                </c:pt>
                <c:pt idx="4">
                  <c:v>Version 1.4</c:v>
                </c:pt>
              </c:strCache>
            </c:strRef>
          </c:cat>
          <c:val>
            <c:numRef>
              <c:f>Feuil2!$B$2:$F$2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21</c:v>
                </c:pt>
                <c:pt idx="3">
                  <c:v>23</c:v>
                </c:pt>
                <c:pt idx="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56-8444-965E-0EAA2E4351B3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97765904"/>
        <c:axId val="397767616"/>
      </c:lineChart>
      <c:catAx>
        <c:axId val="39776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7767616"/>
        <c:crosses val="autoZero"/>
        <c:auto val="1"/>
        <c:lblAlgn val="ctr"/>
        <c:lblOffset val="100"/>
        <c:noMultiLvlLbl val="0"/>
      </c:catAx>
      <c:valAx>
        <c:axId val="39776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7765904"/>
        <c:crosses val="autoZero"/>
        <c:crossBetween val="between"/>
      </c:valAx>
      <c:spPr>
        <a:solidFill>
          <a:srgbClr val="0090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90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CH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4a8a65ab84_0_0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CH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14a8a65ab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Google Shape;38;g14a8a65ab84_0_0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>
          <a:extLst>
            <a:ext uri="{FF2B5EF4-FFF2-40B4-BE49-F238E27FC236}">
              <a16:creationId xmlns:a16="http://schemas.microsoft.com/office/drawing/2014/main" id="{D14AD7AF-16CD-6C84-085E-7938F4318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:notes">
            <a:extLst>
              <a:ext uri="{FF2B5EF4-FFF2-40B4-BE49-F238E27FC236}">
                <a16:creationId xmlns:a16="http://schemas.microsoft.com/office/drawing/2014/main" id="{4D7B8B18-B5F8-FF4B-C77E-EDB477333F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8:notes">
            <a:extLst>
              <a:ext uri="{FF2B5EF4-FFF2-40B4-BE49-F238E27FC236}">
                <a16:creationId xmlns:a16="http://schemas.microsoft.com/office/drawing/2014/main" id="{F4D29A71-0904-377B-654F-A6441B0792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4612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>
          <a:extLst>
            <a:ext uri="{FF2B5EF4-FFF2-40B4-BE49-F238E27FC236}">
              <a16:creationId xmlns:a16="http://schemas.microsoft.com/office/drawing/2014/main" id="{9B06CA5F-7E62-45BE-AB7A-F1470F3EC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:notes">
            <a:extLst>
              <a:ext uri="{FF2B5EF4-FFF2-40B4-BE49-F238E27FC236}">
                <a16:creationId xmlns:a16="http://schemas.microsoft.com/office/drawing/2014/main" id="{FEACD077-4630-B7DF-AE18-CF79C006AA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8:notes">
            <a:extLst>
              <a:ext uri="{FF2B5EF4-FFF2-40B4-BE49-F238E27FC236}">
                <a16:creationId xmlns:a16="http://schemas.microsoft.com/office/drawing/2014/main" id="{0821B59B-C8A0-3882-570E-BD0581405D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5000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>
          <a:extLst>
            <a:ext uri="{FF2B5EF4-FFF2-40B4-BE49-F238E27FC236}">
              <a16:creationId xmlns:a16="http://schemas.microsoft.com/office/drawing/2014/main" id="{CFED194D-ABAE-AC7A-F9F7-A1AE55268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>
            <a:extLst>
              <a:ext uri="{FF2B5EF4-FFF2-40B4-BE49-F238E27FC236}">
                <a16:creationId xmlns:a16="http://schemas.microsoft.com/office/drawing/2014/main" id="{648E9DBA-B5AF-1D3F-F81A-3DCC12113A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8" name="Google Shape;318;p21:notes">
            <a:extLst>
              <a:ext uri="{FF2B5EF4-FFF2-40B4-BE49-F238E27FC236}">
                <a16:creationId xmlns:a16="http://schemas.microsoft.com/office/drawing/2014/main" id="{F60F95E8-D661-DBCC-DB94-23DEF9A728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1:notes">
            <a:extLst>
              <a:ext uri="{FF2B5EF4-FFF2-40B4-BE49-F238E27FC236}">
                <a16:creationId xmlns:a16="http://schemas.microsoft.com/office/drawing/2014/main" id="{8F93A305-5056-970C-208D-FFC172936F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970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2CDFDADB-7EC0-D8F9-5863-C141C2A86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>
            <a:extLst>
              <a:ext uri="{FF2B5EF4-FFF2-40B4-BE49-F238E27FC236}">
                <a16:creationId xmlns:a16="http://schemas.microsoft.com/office/drawing/2014/main" id="{347B9CCA-DCBE-BF0D-A865-BF5C7BF642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2:notes">
            <a:extLst>
              <a:ext uri="{FF2B5EF4-FFF2-40B4-BE49-F238E27FC236}">
                <a16:creationId xmlns:a16="http://schemas.microsoft.com/office/drawing/2014/main" id="{DEB48C33-7DC2-ED0D-9A4C-E7C8DE936B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9299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>
          <a:extLst>
            <a:ext uri="{FF2B5EF4-FFF2-40B4-BE49-F238E27FC236}">
              <a16:creationId xmlns:a16="http://schemas.microsoft.com/office/drawing/2014/main" id="{2CF54988-2534-BDA9-FD93-071B49D55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>
            <a:extLst>
              <a:ext uri="{FF2B5EF4-FFF2-40B4-BE49-F238E27FC236}">
                <a16:creationId xmlns:a16="http://schemas.microsoft.com/office/drawing/2014/main" id="{9A62C558-9B2F-7407-CB3A-BFEE1D36D9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8" name="Google Shape;318;p21:notes">
            <a:extLst>
              <a:ext uri="{FF2B5EF4-FFF2-40B4-BE49-F238E27FC236}">
                <a16:creationId xmlns:a16="http://schemas.microsoft.com/office/drawing/2014/main" id="{2E6B74F2-B70D-3788-F6D4-063BD8E38F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1:notes">
            <a:extLst>
              <a:ext uri="{FF2B5EF4-FFF2-40B4-BE49-F238E27FC236}">
                <a16:creationId xmlns:a16="http://schemas.microsoft.com/office/drawing/2014/main" id="{DFB0C2DB-036A-19CF-31C0-3B3E0AA12E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93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>
          <a:extLst>
            <a:ext uri="{FF2B5EF4-FFF2-40B4-BE49-F238E27FC236}">
              <a16:creationId xmlns:a16="http://schemas.microsoft.com/office/drawing/2014/main" id="{9528219F-6C67-A4DE-4F2C-6CB558BB7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>
            <a:extLst>
              <a:ext uri="{FF2B5EF4-FFF2-40B4-BE49-F238E27FC236}">
                <a16:creationId xmlns:a16="http://schemas.microsoft.com/office/drawing/2014/main" id="{601DCFF4-CCAB-FAED-5732-05E4A0B46C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8" name="Google Shape;318;p21:notes">
            <a:extLst>
              <a:ext uri="{FF2B5EF4-FFF2-40B4-BE49-F238E27FC236}">
                <a16:creationId xmlns:a16="http://schemas.microsoft.com/office/drawing/2014/main" id="{677BD602-BAEF-CC60-84ED-4D7BE98CBD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1:notes">
            <a:extLst>
              <a:ext uri="{FF2B5EF4-FFF2-40B4-BE49-F238E27FC236}">
                <a16:creationId xmlns:a16="http://schemas.microsoft.com/office/drawing/2014/main" id="{7E7AAF66-33EB-019A-FB7D-F47FC1082E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0829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6" name="Google Shape;326;p22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22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>
          <a:extLst>
            <a:ext uri="{FF2B5EF4-FFF2-40B4-BE49-F238E27FC236}">
              <a16:creationId xmlns:a16="http://schemas.microsoft.com/office/drawing/2014/main" id="{C47BD75C-0E31-D870-169E-03589307E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>
            <a:extLst>
              <a:ext uri="{FF2B5EF4-FFF2-40B4-BE49-F238E27FC236}">
                <a16:creationId xmlns:a16="http://schemas.microsoft.com/office/drawing/2014/main" id="{6840408A-AEEB-2AC0-8B94-6FF3752E22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6" name="Google Shape;326;p22:notes">
            <a:extLst>
              <a:ext uri="{FF2B5EF4-FFF2-40B4-BE49-F238E27FC236}">
                <a16:creationId xmlns:a16="http://schemas.microsoft.com/office/drawing/2014/main" id="{C139E723-7F4B-09EB-69E4-00ABA66898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22:notes">
            <a:extLst>
              <a:ext uri="{FF2B5EF4-FFF2-40B4-BE49-F238E27FC236}">
                <a16:creationId xmlns:a16="http://schemas.microsoft.com/office/drawing/2014/main" id="{732476D6-F15D-0DF9-082F-BDA82AD062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97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" name="Google Shape;46;p17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17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" name="Google Shape;52;p18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8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CH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3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7" name="Google Shape;97;p20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2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0:notes"/>
          <p:cNvSpPr txBox="1">
            <a:spLocks noGrp="1"/>
          </p:cNvSpPr>
          <p:nvPr>
            <p:ph type="sldNum" idx="12"/>
          </p:nvPr>
        </p:nvSpPr>
        <p:spPr>
          <a:xfrm>
            <a:off x="3971925" y="8831263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>
          <a:extLst>
            <a:ext uri="{FF2B5EF4-FFF2-40B4-BE49-F238E27FC236}">
              <a16:creationId xmlns:a16="http://schemas.microsoft.com/office/drawing/2014/main" id="{97394BB4-B386-FCBC-9F36-F9477CEC0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:notes">
            <a:extLst>
              <a:ext uri="{FF2B5EF4-FFF2-40B4-BE49-F238E27FC236}">
                <a16:creationId xmlns:a16="http://schemas.microsoft.com/office/drawing/2014/main" id="{ED0291E4-DABF-9DE8-3E3A-65C693F694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8:notes">
            <a:extLst>
              <a:ext uri="{FF2B5EF4-FFF2-40B4-BE49-F238E27FC236}">
                <a16:creationId xmlns:a16="http://schemas.microsoft.com/office/drawing/2014/main" id="{DFD11A3D-4DF6-3398-75AE-D4BD78535E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570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ith Logo)">
  <p:cSld name="Title Slide (with Logo)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>
            <a:spLocks noGrp="1"/>
          </p:cNvSpPr>
          <p:nvPr>
            <p:ph type="ctrTitle"/>
          </p:nvPr>
        </p:nvSpPr>
        <p:spPr>
          <a:xfrm>
            <a:off x="0" y="2571750"/>
            <a:ext cx="9144000" cy="74295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7200" tIns="0" rIns="0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ubTitle" idx="1"/>
          </p:nvPr>
        </p:nvSpPr>
        <p:spPr>
          <a:xfrm>
            <a:off x="533400" y="3458808"/>
            <a:ext cx="8305800" cy="109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15100" y="76200"/>
            <a:ext cx="2452200" cy="24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3"/>
          <p:cNvSpPr txBox="1">
            <a:spLocks noGrp="1"/>
          </p:cNvSpPr>
          <p:nvPr>
            <p:ph type="ctrTitle"/>
          </p:nvPr>
        </p:nvSpPr>
        <p:spPr>
          <a:xfrm>
            <a:off x="0" y="2000250"/>
            <a:ext cx="9144000" cy="120015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3921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 (one columns)">
  <p:cSld name="Header and Content (one columns)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382000" cy="36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1B4E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1B4E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1B4E7"/>
              </a:buClr>
              <a:buSzPts val="2000"/>
              <a:buFont typeface="Noto Sans Symbols"/>
              <a:buChar char="−"/>
              <a:defRPr sz="20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B4E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1B4E7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381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»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 only">
  <p:cSld name="1_Head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0" y="361950"/>
            <a:ext cx="9144000" cy="381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2352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and Content (one columns)">
  <p:cSld name="1_Header and Content (one columns)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382000" cy="36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4E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4E7"/>
              </a:buClr>
              <a:buSzPts val="2000"/>
              <a:buFont typeface="Noto Sans Symbols"/>
              <a:buChar char="−"/>
              <a:defRPr sz="20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4E7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381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2352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 and Content (two columns)">
  <p:cSld name="Heade and Content (two columns)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4038600" cy="36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1B4E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1B4E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1B4E7"/>
              </a:buClr>
              <a:buSzPts val="2000"/>
              <a:buFont typeface="Noto Sans Symbols"/>
              <a:buChar char="−"/>
              <a:defRPr sz="20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B4E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1B4E7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4800600" y="914400"/>
            <a:ext cx="4038600" cy="36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1B4E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1B4E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1B4E7"/>
              </a:buClr>
              <a:buSzPts val="2000"/>
              <a:buFont typeface="Noto Sans Symbols"/>
              <a:buChar char="−"/>
              <a:defRPr sz="20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B4E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1B4E7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3"/>
          </p:nvPr>
        </p:nvSpPr>
        <p:spPr>
          <a:xfrm>
            <a:off x="0" y="361950"/>
            <a:ext cx="9144000" cy="381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80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»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8000" y="4624388"/>
            <a:ext cx="1216917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8467725" y="4835367"/>
            <a:ext cx="609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CH" sz="1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‹N°›</a:t>
            </a:fld>
            <a:endParaRPr sz="10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am.polaris.rotary.ch/fr/content/various/show/2532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ub2.rotary-preview.cloud.cloudtec.ch/e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4a8a65ab84_0_0"/>
          <p:cNvSpPr txBox="1"/>
          <p:nvPr/>
        </p:nvSpPr>
        <p:spPr>
          <a:xfrm>
            <a:off x="457200" y="2686050"/>
            <a:ext cx="68580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de-CH" sz="4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14a8a65ab84_0_0"/>
          <p:cNvSpPr txBox="1">
            <a:spLocks noGrp="1"/>
          </p:cNvSpPr>
          <p:nvPr>
            <p:ph type="ctrTitle"/>
          </p:nvPr>
        </p:nvSpPr>
        <p:spPr>
          <a:xfrm>
            <a:off x="0" y="2571750"/>
            <a:ext cx="9144000" cy="7431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7200" tIns="0" rIns="0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 sz="4000" cap="small" dirty="0">
                <a:latin typeface="Arial"/>
                <a:ea typeface="Arial"/>
                <a:cs typeface="Arial"/>
                <a:sym typeface="Arial"/>
              </a:rPr>
              <a:t>Rencontre annuelle 2024</a:t>
            </a:r>
            <a:endParaRPr dirty="0"/>
          </a:p>
        </p:txBody>
      </p:sp>
      <p:sp>
        <p:nvSpPr>
          <p:cNvPr id="42" name="Google Shape;42;g14a8a65ab84_0_0"/>
          <p:cNvSpPr txBox="1">
            <a:spLocks noGrp="1"/>
          </p:cNvSpPr>
          <p:nvPr>
            <p:ph type="subTitle" idx="1"/>
          </p:nvPr>
        </p:nvSpPr>
        <p:spPr>
          <a:xfrm>
            <a:off x="533400" y="3597101"/>
            <a:ext cx="83058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CH" sz="1800" dirty="0">
                <a:latin typeface="Arial"/>
                <a:ea typeface="Arial"/>
                <a:cs typeface="Arial"/>
                <a:sym typeface="Arial"/>
              </a:rPr>
              <a:t>Marion de </a:t>
            </a:r>
            <a:r>
              <a:rPr lang="de-CH" sz="1800" dirty="0" err="1">
                <a:latin typeface="Arial"/>
                <a:ea typeface="Arial"/>
                <a:cs typeface="Arial"/>
                <a:sym typeface="Arial"/>
              </a:rPr>
              <a:t>Lattre</a:t>
            </a:r>
            <a:r>
              <a:rPr lang="de-CH" sz="1800" dirty="0">
                <a:latin typeface="Arial"/>
                <a:ea typeface="Arial"/>
                <a:cs typeface="Arial"/>
                <a:sym typeface="Arial"/>
              </a:rPr>
              <a:t>-Wiesel, Equipe Polaris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de-CH" sz="1800" dirty="0">
                <a:latin typeface="Arial"/>
                <a:ea typeface="Arial"/>
                <a:cs typeface="Arial"/>
                <a:sym typeface="Arial"/>
              </a:rPr>
              <a:t>Jan </a:t>
            </a:r>
            <a:r>
              <a:rPr lang="de-CH" sz="1800" dirty="0" err="1">
                <a:latin typeface="Arial"/>
                <a:ea typeface="Arial"/>
                <a:cs typeface="Arial"/>
                <a:sym typeface="Arial"/>
              </a:rPr>
              <a:t>Trnka</a:t>
            </a:r>
            <a:r>
              <a:rPr lang="de-CH" sz="1800" dirty="0">
                <a:latin typeface="Arial"/>
                <a:ea typeface="Arial"/>
                <a:cs typeface="Arial"/>
                <a:sym typeface="Arial"/>
              </a:rPr>
              <a:t>, Polaris et SEMDA </a:t>
            </a:r>
            <a:r>
              <a:rPr lang="de-CH" sz="1800" dirty="0" err="1">
                <a:latin typeface="Arial"/>
                <a:ea typeface="Arial"/>
                <a:cs typeface="Arial"/>
                <a:sym typeface="Arial"/>
              </a:rPr>
              <a:t>Product</a:t>
            </a:r>
            <a:r>
              <a:rPr lang="de-CH" sz="1800" dirty="0">
                <a:latin typeface="Arial"/>
                <a:ea typeface="Arial"/>
                <a:cs typeface="Arial"/>
                <a:sym typeface="Arial"/>
              </a:rPr>
              <a:t> Manager, </a:t>
            </a:r>
            <a:r>
              <a:rPr lang="de-CH" sz="1800">
                <a:latin typeface="Arial"/>
                <a:ea typeface="Arial"/>
                <a:cs typeface="Arial"/>
                <a:sym typeface="Arial"/>
              </a:rPr>
              <a:t>Responsable IT-RCS</a:t>
            </a:r>
            <a:br>
              <a:rPr lang="de-CH" sz="1800" dirty="0">
                <a:latin typeface="Arial"/>
                <a:ea typeface="Arial"/>
                <a:cs typeface="Arial"/>
                <a:sym typeface="Arial"/>
              </a:rPr>
            </a:br>
            <a:r>
              <a:rPr lang="de-CH" dirty="0">
                <a:latin typeface="Arial"/>
                <a:ea typeface="Arial"/>
                <a:cs typeface="Arial"/>
                <a:sym typeface="Arial"/>
              </a:rPr>
              <a:t>Lyon, 27 </a:t>
            </a:r>
            <a:r>
              <a:rPr lang="de-CH" dirty="0" err="1">
                <a:latin typeface="Arial"/>
                <a:ea typeface="Arial"/>
                <a:cs typeface="Arial"/>
                <a:sym typeface="Arial"/>
              </a:rPr>
              <a:t>novembre</a:t>
            </a:r>
            <a:r>
              <a:rPr lang="de-CH" dirty="0">
                <a:latin typeface="Arial"/>
                <a:ea typeface="Arial"/>
                <a:cs typeface="Arial"/>
                <a:sym typeface="Arial"/>
              </a:rPr>
              <a:t> 2024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pic>
        <p:nvPicPr>
          <p:cNvPr id="43" name="Google Shape;43;g14a8a65ab8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259312"/>
            <a:ext cx="3026892" cy="116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>
          <a:extLst>
            <a:ext uri="{FF2B5EF4-FFF2-40B4-BE49-F238E27FC236}">
              <a16:creationId xmlns:a16="http://schemas.microsoft.com/office/drawing/2014/main" id="{9CAC9D43-9EB4-6D0D-9BA6-D4303F59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8">
            <a:extLst>
              <a:ext uri="{FF2B5EF4-FFF2-40B4-BE49-F238E27FC236}">
                <a16:creationId xmlns:a16="http://schemas.microsoft.com/office/drawing/2014/main" id="{D5176DC3-A854-4AE8-7AD5-F6B91C63CC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8;p5">
            <a:extLst>
              <a:ext uri="{FF2B5EF4-FFF2-40B4-BE49-F238E27FC236}">
                <a16:creationId xmlns:a16="http://schemas.microsoft.com/office/drawing/2014/main" id="{CB9A0A04-EBFD-3F4E-964C-11C19A00F778}"/>
              </a:ext>
            </a:extLst>
          </p:cNvPr>
          <p:cNvSpPr txBox="1">
            <a:spLocks/>
          </p:cNvSpPr>
          <p:nvPr/>
        </p:nvSpPr>
        <p:spPr>
          <a:xfrm>
            <a:off x="4824000" y="777016"/>
            <a:ext cx="4320000" cy="4021468"/>
          </a:xfrm>
          <a:prstGeom prst="rect">
            <a:avLst/>
          </a:prstGeom>
          <a:noFill/>
          <a:ln>
            <a:noFill/>
          </a:ln>
          <a:effectLst>
            <a:outerShdw blurRad="88900" dist="61087" dir="5400000" rotWithShape="0">
              <a:srgbClr val="808080">
                <a:alpha val="2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2000" indent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2100"/>
            </a:pP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Conditions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remplir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par le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marchand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club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:</a:t>
            </a:r>
            <a:endParaRPr lang="de-CH" sz="1600" dirty="0"/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Etre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entité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légale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CH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vérification</a:t>
            </a:r>
            <a:r>
              <a:rPr lang="de-CH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de-CH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Avoir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comité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Avoir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statuts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constitution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Avoir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Polaris.</a:t>
            </a: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Avoir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bancaire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Avoir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Payrexx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propre,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accès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288000">
              <a:spcBef>
                <a:spcPts val="3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endParaRPr lang="de-CH" i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lvl="1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de-CH" sz="1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Gratuit</a:t>
            </a:r>
            <a:r>
              <a:rPr lang="de-CH" sz="1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1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1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clubs</a:t>
            </a:r>
            <a:r>
              <a:rPr lang="de-CH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60000" lvl="1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de-CH" sz="1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Contribution</a:t>
            </a:r>
            <a:r>
              <a:rPr lang="de-CH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annuelle de CHF 180.- </a:t>
            </a:r>
            <a:r>
              <a:rPr lang="de-CH" sz="1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organisations</a:t>
            </a:r>
            <a:r>
              <a:rPr lang="de-CH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dès</a:t>
            </a:r>
            <a:r>
              <a:rPr lang="de-CH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de-CH" sz="1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niveau</a:t>
            </a:r>
            <a:r>
              <a:rPr lang="de-CH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district</a:t>
            </a:r>
            <a:r>
              <a:rPr lang="de-CH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60000" lvl="1" indent="-288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La liste des frais de </a:t>
            </a:r>
            <a:r>
              <a:rPr lang="de-CH" sz="1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transaction</a:t>
            </a:r>
            <a:r>
              <a:rPr lang="de-CH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de-CH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publiée</a:t>
            </a:r>
            <a:r>
              <a:rPr lang="de-CH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de-CH" sz="1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Polaris.</a:t>
            </a:r>
            <a:endParaRPr lang="de-CH" sz="1400" i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02;p8">
            <a:extLst>
              <a:ext uri="{FF2B5EF4-FFF2-40B4-BE49-F238E27FC236}">
                <a16:creationId xmlns:a16="http://schemas.microsoft.com/office/drawing/2014/main" id="{A70300BA-02BA-24B9-8869-745A1DAEFA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345016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2352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Rapport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d’étape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CH" sz="2600" i="1" cap="small" dirty="0" err="1">
                <a:latin typeface="Arial"/>
                <a:ea typeface="Arial"/>
                <a:cs typeface="Arial"/>
                <a:sym typeface="Arial"/>
              </a:rPr>
              <a:t>planification</a:t>
            </a:r>
            <a:r>
              <a:rPr lang="de-CH" sz="2600" i="1" cap="small" dirty="0">
                <a:latin typeface="Arial"/>
                <a:ea typeface="Arial"/>
                <a:cs typeface="Arial"/>
                <a:sym typeface="Arial"/>
              </a:rPr>
              <a:t> Polaris</a:t>
            </a:r>
            <a:endParaRPr sz="2400" i="1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F9EBE46-7DBB-1EF4-77F6-DB43F5EBEF3C}"/>
              </a:ext>
            </a:extLst>
          </p:cNvPr>
          <p:cNvGrpSpPr>
            <a:grpSpLocks noChangeAspect="1"/>
          </p:cNvGrpSpPr>
          <p:nvPr/>
        </p:nvGrpSpPr>
        <p:grpSpPr>
          <a:xfrm>
            <a:off x="181961" y="1329300"/>
            <a:ext cx="4500000" cy="2484899"/>
            <a:chOff x="63768" y="1151166"/>
            <a:chExt cx="4606204" cy="25445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E97DB9-BA90-9C3C-0379-33A3AF035948}"/>
                </a:ext>
              </a:extLst>
            </p:cNvPr>
            <p:cNvSpPr/>
            <p:nvPr/>
          </p:nvSpPr>
          <p:spPr>
            <a:xfrm>
              <a:off x="63768" y="1151166"/>
              <a:ext cx="4606204" cy="2544536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de-CH" dirty="0"/>
                <a:t>Polaris Payrexx </a:t>
              </a:r>
              <a:r>
                <a:rPr lang="de-CH" dirty="0" err="1"/>
                <a:t>plattform</a:t>
              </a:r>
              <a:endParaRPr lang="en-CH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C374B-8387-D7F4-F985-01F454E0238C}"/>
                </a:ext>
              </a:extLst>
            </p:cNvPr>
            <p:cNvSpPr/>
            <p:nvPr/>
          </p:nvSpPr>
          <p:spPr>
            <a:xfrm>
              <a:off x="820325" y="2122869"/>
              <a:ext cx="3582947" cy="138520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CH" sz="1100" dirty="0"/>
                <a:t>Merchant / </a:t>
              </a:r>
              <a:r>
                <a:rPr lang="de-CH" sz="1100" dirty="0" err="1"/>
                <a:t>club</a:t>
              </a:r>
              <a:r>
                <a:rPr lang="de-CH" sz="1100" dirty="0"/>
                <a:t> </a:t>
              </a:r>
              <a:endParaRPr lang="en-CH" sz="11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4F5D7E-099E-B70D-4427-9E90E35E3FC9}"/>
                </a:ext>
              </a:extLst>
            </p:cNvPr>
            <p:cNvSpPr/>
            <p:nvPr/>
          </p:nvSpPr>
          <p:spPr>
            <a:xfrm>
              <a:off x="667925" y="1970469"/>
              <a:ext cx="3582947" cy="138520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CH" sz="1100" dirty="0"/>
                <a:t>Merchant / </a:t>
              </a:r>
              <a:r>
                <a:rPr lang="de-CH" sz="1100" dirty="0" err="1"/>
                <a:t>club</a:t>
              </a:r>
              <a:r>
                <a:rPr lang="de-CH" sz="1100" dirty="0"/>
                <a:t> </a:t>
              </a:r>
              <a:endParaRPr lang="en-CH" sz="11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E016B6-700D-9246-1E46-E85A381F761B}"/>
                </a:ext>
              </a:extLst>
            </p:cNvPr>
            <p:cNvSpPr/>
            <p:nvPr/>
          </p:nvSpPr>
          <p:spPr>
            <a:xfrm>
              <a:off x="515525" y="1818069"/>
              <a:ext cx="3582947" cy="138520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CH" sz="1100" dirty="0"/>
                <a:t>Merchant / </a:t>
              </a:r>
              <a:r>
                <a:rPr lang="de-CH" sz="1100" dirty="0" err="1"/>
                <a:t>club</a:t>
              </a:r>
              <a:r>
                <a:rPr lang="de-CH" sz="1100" dirty="0"/>
                <a:t> </a:t>
              </a:r>
              <a:endParaRPr lang="en-CH" sz="11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6ECB04-DAAD-F0C7-4645-F374CA26045A}"/>
                </a:ext>
              </a:extLst>
            </p:cNvPr>
            <p:cNvSpPr/>
            <p:nvPr/>
          </p:nvSpPr>
          <p:spPr>
            <a:xfrm>
              <a:off x="363125" y="1665669"/>
              <a:ext cx="3582947" cy="138520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CH" sz="1100" dirty="0"/>
                <a:t>Merchant / </a:t>
              </a:r>
              <a:r>
                <a:rPr lang="de-CH" sz="1100" dirty="0" err="1"/>
                <a:t>club</a:t>
              </a:r>
              <a:r>
                <a:rPr lang="de-CH" sz="1100" dirty="0"/>
                <a:t> </a:t>
              </a:r>
              <a:endParaRPr lang="en-CH" sz="1100" dirty="0"/>
            </a:p>
          </p:txBody>
        </p:sp>
        <p:grpSp>
          <p:nvGrpSpPr>
            <p:cNvPr id="12" name="Group 111">
              <a:extLst>
                <a:ext uri="{FF2B5EF4-FFF2-40B4-BE49-F238E27FC236}">
                  <a16:creationId xmlns:a16="http://schemas.microsoft.com/office/drawing/2014/main" id="{73A9CA4D-9928-7B6F-B8C4-19E1B9F1FC18}"/>
                </a:ext>
              </a:extLst>
            </p:cNvPr>
            <p:cNvGrpSpPr/>
            <p:nvPr/>
          </p:nvGrpSpPr>
          <p:grpSpPr>
            <a:xfrm>
              <a:off x="210725" y="1513269"/>
              <a:ext cx="3582947" cy="1385209"/>
              <a:chOff x="281482" y="1186697"/>
              <a:chExt cx="3582947" cy="138520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87C2BC-9F9F-F6B8-8CBE-C19DF9BF44CC}"/>
                  </a:ext>
                </a:extLst>
              </p:cNvPr>
              <p:cNvSpPr/>
              <p:nvPr/>
            </p:nvSpPr>
            <p:spPr>
              <a:xfrm>
                <a:off x="281482" y="1186697"/>
                <a:ext cx="3582947" cy="138520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CH" sz="1100" dirty="0"/>
                  <a:t>Marchand / </a:t>
                </a:r>
                <a:r>
                  <a:rPr lang="de-CH" sz="1100" dirty="0" err="1"/>
                  <a:t>club</a:t>
                </a:r>
                <a:r>
                  <a:rPr lang="de-CH" sz="1100" dirty="0"/>
                  <a:t> </a:t>
                </a:r>
                <a:endParaRPr lang="en-CH" sz="11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7E8637-8CC8-0EFE-6628-3C6E1ADE3CF7}"/>
                  </a:ext>
                </a:extLst>
              </p:cNvPr>
              <p:cNvSpPr/>
              <p:nvPr/>
            </p:nvSpPr>
            <p:spPr>
              <a:xfrm>
                <a:off x="363122" y="1458841"/>
                <a:ext cx="957945" cy="17417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700" b="1" dirty="0"/>
                  <a:t>Payrexx Pay</a:t>
                </a:r>
                <a:endParaRPr lang="en-CH" sz="1000" b="1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6639C2-AA7B-F830-09C1-886CE4258734}"/>
                  </a:ext>
                </a:extLst>
              </p:cNvPr>
              <p:cNvSpPr/>
              <p:nvPr/>
            </p:nvSpPr>
            <p:spPr>
              <a:xfrm>
                <a:off x="363122" y="1656094"/>
                <a:ext cx="957945" cy="17417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700" b="1" dirty="0"/>
                  <a:t>Payrexx Pay Plus</a:t>
                </a:r>
                <a:endParaRPr lang="en-CH" sz="1000" b="1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0B7E153-35A1-E895-1274-60C70F141DEB}"/>
                  </a:ext>
                </a:extLst>
              </p:cNvPr>
              <p:cNvSpPr/>
              <p:nvPr/>
            </p:nvSpPr>
            <p:spPr>
              <a:xfrm>
                <a:off x="363121" y="1867057"/>
                <a:ext cx="957945" cy="17417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700" b="1" dirty="0"/>
                  <a:t>PayPal</a:t>
                </a:r>
                <a:endParaRPr lang="en-CH" sz="1000" b="1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025A149-D784-D45F-53D3-97931EF212C7}"/>
                  </a:ext>
                </a:extLst>
              </p:cNvPr>
              <p:cNvSpPr/>
              <p:nvPr/>
            </p:nvSpPr>
            <p:spPr>
              <a:xfrm>
                <a:off x="363120" y="2078020"/>
                <a:ext cx="957945" cy="17417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700" b="1" dirty="0"/>
                  <a:t>Mollie</a:t>
                </a:r>
                <a:endParaRPr lang="en-CH" sz="1000" b="1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64C71B8-2D60-8783-C06A-06759C8B68D1}"/>
                  </a:ext>
                </a:extLst>
              </p:cNvPr>
              <p:cNvSpPr/>
              <p:nvPr/>
            </p:nvSpPr>
            <p:spPr>
              <a:xfrm>
                <a:off x="363119" y="2288983"/>
                <a:ext cx="957945" cy="17417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700" b="1" dirty="0"/>
                  <a:t>Stripe</a:t>
                </a:r>
                <a:endParaRPr lang="en-CH" sz="1000" b="1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9CF8733-6D46-5AEF-3560-A2ACB3CFE0AC}"/>
                  </a:ext>
                </a:extLst>
              </p:cNvPr>
              <p:cNvSpPr/>
              <p:nvPr/>
            </p:nvSpPr>
            <p:spPr>
              <a:xfrm>
                <a:off x="1468021" y="1257455"/>
                <a:ext cx="2304000" cy="120569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72000" indent="-10800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de-CH" sz="1000" dirty="0" err="1">
                    <a:solidFill>
                      <a:schemeClr val="accent5"/>
                    </a:solidFill>
                  </a:rPr>
                  <a:t>Inscription</a:t>
                </a:r>
                <a:r>
                  <a:rPr lang="de-CH" sz="1000" dirty="0">
                    <a:solidFill>
                      <a:schemeClr val="accent5"/>
                    </a:solidFill>
                  </a:rPr>
                  <a:t> </a:t>
                </a:r>
                <a:r>
                  <a:rPr lang="de-CH" sz="1000" dirty="0" err="1">
                    <a:solidFill>
                      <a:schemeClr val="accent5"/>
                    </a:solidFill>
                  </a:rPr>
                  <a:t>aux</a:t>
                </a:r>
                <a:r>
                  <a:rPr lang="de-CH" sz="1000" dirty="0">
                    <a:solidFill>
                      <a:schemeClr val="accent5"/>
                    </a:solidFill>
                  </a:rPr>
                  <a:t> </a:t>
                </a:r>
                <a:r>
                  <a:rPr lang="de-CH" sz="1000" dirty="0" err="1">
                    <a:solidFill>
                      <a:schemeClr val="accent5"/>
                    </a:solidFill>
                  </a:rPr>
                  <a:t>évènements</a:t>
                </a:r>
                <a:r>
                  <a:rPr lang="de-CH" sz="1000" dirty="0">
                    <a:solidFill>
                      <a:schemeClr val="accent5"/>
                    </a:solidFill>
                  </a:rPr>
                  <a:t> Polaris</a:t>
                </a:r>
              </a:p>
              <a:p>
                <a:pPr marL="72000" indent="-10800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de-CH" sz="1000" dirty="0">
                    <a:solidFill>
                      <a:schemeClr val="bg1"/>
                    </a:solidFill>
                  </a:rPr>
                  <a:t>E-Shop (</a:t>
                </a:r>
                <a:r>
                  <a:rPr lang="de-CH" sz="1000" dirty="0" err="1">
                    <a:solidFill>
                      <a:schemeClr val="bg1"/>
                    </a:solidFill>
                  </a:rPr>
                  <a:t>produits</a:t>
                </a:r>
                <a:r>
                  <a:rPr lang="de-CH" sz="1000" dirty="0">
                    <a:solidFill>
                      <a:schemeClr val="bg1"/>
                    </a:solidFill>
                  </a:rPr>
                  <a:t>, </a:t>
                </a:r>
                <a:r>
                  <a:rPr lang="de-CH" sz="1000" dirty="0" err="1">
                    <a:solidFill>
                      <a:schemeClr val="bg1"/>
                    </a:solidFill>
                  </a:rPr>
                  <a:t>catalogue</a:t>
                </a:r>
                <a:r>
                  <a:rPr lang="de-CH" sz="1000" dirty="0">
                    <a:solidFill>
                      <a:schemeClr val="bg1"/>
                    </a:solidFill>
                  </a:rPr>
                  <a:t> …)</a:t>
                </a:r>
              </a:p>
              <a:p>
                <a:pPr marL="72000" indent="-10800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de-CH" sz="1000" dirty="0">
                    <a:solidFill>
                      <a:schemeClr val="bg1"/>
                    </a:solidFill>
                  </a:rPr>
                  <a:t>Pages de </a:t>
                </a:r>
                <a:r>
                  <a:rPr lang="de-CH" sz="1000" dirty="0" err="1">
                    <a:solidFill>
                      <a:schemeClr val="bg1"/>
                    </a:solidFill>
                  </a:rPr>
                  <a:t>collecte</a:t>
                </a:r>
                <a:r>
                  <a:rPr lang="de-CH" sz="1000" dirty="0">
                    <a:solidFill>
                      <a:schemeClr val="bg1"/>
                    </a:solidFill>
                  </a:rPr>
                  <a:t> de </a:t>
                </a:r>
                <a:r>
                  <a:rPr lang="de-CH" sz="1000" dirty="0" err="1">
                    <a:solidFill>
                      <a:schemeClr val="bg1"/>
                    </a:solidFill>
                  </a:rPr>
                  <a:t>dons</a:t>
                </a:r>
                <a:endParaRPr lang="de-CH" sz="1000" dirty="0">
                  <a:solidFill>
                    <a:schemeClr val="bg1"/>
                  </a:solidFill>
                </a:endParaRPr>
              </a:p>
              <a:p>
                <a:pPr marL="72000" indent="-10800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de-CH" sz="1000" dirty="0" err="1">
                    <a:solidFill>
                      <a:schemeClr val="bg1"/>
                    </a:solidFill>
                  </a:rPr>
                  <a:t>Paylink</a:t>
                </a:r>
                <a:r>
                  <a:rPr lang="de-CH" sz="1000" dirty="0">
                    <a:solidFill>
                      <a:schemeClr val="bg1"/>
                    </a:solidFill>
                  </a:rPr>
                  <a:t>  </a:t>
                </a:r>
              </a:p>
              <a:p>
                <a:pPr marL="72000" indent="-10800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de-CH" sz="1000" dirty="0">
                    <a:solidFill>
                      <a:schemeClr val="bg1"/>
                    </a:solidFill>
                  </a:rPr>
                  <a:t>QR-Pay </a:t>
                </a:r>
              </a:p>
              <a:p>
                <a:pPr marL="72000" indent="-10800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de-CH" sz="1000" dirty="0">
                    <a:solidFill>
                      <a:schemeClr val="bg1"/>
                    </a:solidFill>
                  </a:rPr>
                  <a:t>Terminal</a:t>
                </a:r>
              </a:p>
              <a:p>
                <a:pPr marL="72000" indent="-10800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de-CH" sz="1000" dirty="0" err="1">
                    <a:solidFill>
                      <a:schemeClr val="bg1"/>
                    </a:solidFill>
                  </a:rPr>
                  <a:t>Facture</a:t>
                </a:r>
                <a:endParaRPr lang="de-CH" sz="1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Google Shape;151;p4">
            <a:extLst>
              <a:ext uri="{FF2B5EF4-FFF2-40B4-BE49-F238E27FC236}">
                <a16:creationId xmlns:a16="http://schemas.microsoft.com/office/drawing/2014/main" id="{9231A03D-3E4F-B633-8EBB-3F526C059EFC}"/>
              </a:ext>
            </a:extLst>
          </p:cNvPr>
          <p:cNvSpPr txBox="1"/>
          <p:nvPr/>
        </p:nvSpPr>
        <p:spPr>
          <a:xfrm>
            <a:off x="122465" y="3948595"/>
            <a:ext cx="46062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Payrex</a:t>
            </a:r>
            <a:r>
              <a:rPr lang="de-CH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Pay </a:t>
            </a:r>
            <a:r>
              <a:rPr lang="de-CH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seulement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dirty="0">
                <a:solidFill>
                  <a:schemeClr val="dk1"/>
                </a:solidFill>
              </a:rPr>
              <a:t>e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CH &amp; FL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Payrexx</a:t>
            </a:r>
            <a:r>
              <a:rPr lang="de-CH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Pay Plus 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France et </a:t>
            </a:r>
            <a:r>
              <a:rPr lang="de-CH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autres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pays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06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>
          <a:extLst>
            <a:ext uri="{FF2B5EF4-FFF2-40B4-BE49-F238E27FC236}">
              <a16:creationId xmlns:a16="http://schemas.microsoft.com/office/drawing/2014/main" id="{8254CD64-AB9C-611B-F5BB-CB67EF37E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">
            <a:extLst>
              <a:ext uri="{FF2B5EF4-FFF2-40B4-BE49-F238E27FC236}">
                <a16:creationId xmlns:a16="http://schemas.microsoft.com/office/drawing/2014/main" id="{7048B701-1E52-20D3-4C77-BB318B3F24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345016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2352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i="1" cap="small" dirty="0">
                <a:latin typeface="Arial"/>
                <a:ea typeface="Arial"/>
                <a:cs typeface="Arial"/>
                <a:sym typeface="Arial"/>
              </a:rPr>
              <a:t>Rapport </a:t>
            </a:r>
            <a:r>
              <a:rPr lang="de-CH" sz="2600" i="1" cap="small" dirty="0" err="1">
                <a:latin typeface="Arial"/>
                <a:ea typeface="Arial"/>
                <a:cs typeface="Arial"/>
                <a:sym typeface="Arial"/>
              </a:rPr>
              <a:t>d’étape</a:t>
            </a:r>
            <a:r>
              <a:rPr lang="de-CH" sz="2600" i="1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planification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Polaris</a:t>
            </a:r>
            <a:endParaRPr sz="2400" i="1" dirty="0"/>
          </a:p>
        </p:txBody>
      </p:sp>
      <p:pic>
        <p:nvPicPr>
          <p:cNvPr id="314" name="Google Shape;314;p8">
            <a:extLst>
              <a:ext uri="{FF2B5EF4-FFF2-40B4-BE49-F238E27FC236}">
                <a16:creationId xmlns:a16="http://schemas.microsoft.com/office/drawing/2014/main" id="{AA6FF5BB-6495-09F8-62CE-9E16AAD84E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8">
            <a:extLst>
              <a:ext uri="{FF2B5EF4-FFF2-40B4-BE49-F238E27FC236}">
                <a16:creationId xmlns:a16="http://schemas.microsoft.com/office/drawing/2014/main" id="{D5F4AA73-2A83-ACEE-C99B-A782EA3EBFF0}"/>
              </a:ext>
            </a:extLst>
          </p:cNvPr>
          <p:cNvSpPr txBox="1"/>
          <p:nvPr/>
        </p:nvSpPr>
        <p:spPr>
          <a:xfrm>
            <a:off x="359999" y="792000"/>
            <a:ext cx="8640000" cy="38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CH" sz="2000" b="1" dirty="0">
                <a:solidFill>
                  <a:schemeClr val="accent2"/>
                </a:solidFill>
              </a:rPr>
              <a:t>SEMDA-3</a:t>
            </a:r>
            <a:r>
              <a:rPr lang="de-CH" sz="2000" dirty="0">
                <a:solidFill>
                  <a:schemeClr val="accent2"/>
                </a:solidFill>
              </a:rPr>
              <a:t> </a:t>
            </a:r>
            <a:r>
              <a:rPr lang="de-CH" sz="2000" dirty="0" err="1">
                <a:solidFill>
                  <a:schemeClr val="accent2"/>
                </a:solidFill>
              </a:rPr>
              <a:t>est</a:t>
            </a:r>
            <a:r>
              <a:rPr lang="de-CH" sz="2000" dirty="0">
                <a:solidFill>
                  <a:schemeClr val="accent2"/>
                </a:solidFill>
              </a:rPr>
              <a:t> </a:t>
            </a:r>
            <a:r>
              <a:rPr lang="de-CH" sz="2000" dirty="0" err="1">
                <a:solidFill>
                  <a:schemeClr val="accent2"/>
                </a:solidFill>
              </a:rPr>
              <a:t>un</a:t>
            </a:r>
            <a:r>
              <a:rPr lang="de-CH" sz="2000" dirty="0">
                <a:solidFill>
                  <a:schemeClr val="accent2"/>
                </a:solidFill>
              </a:rPr>
              <a:t> </a:t>
            </a:r>
            <a:r>
              <a:rPr lang="de-CH" sz="2000" dirty="0" err="1">
                <a:solidFill>
                  <a:schemeClr val="accent2"/>
                </a:solidFill>
              </a:rPr>
              <a:t>développement</a:t>
            </a:r>
            <a:r>
              <a:rPr lang="de-CH" sz="2000" dirty="0">
                <a:solidFill>
                  <a:schemeClr val="accent2"/>
                </a:solidFill>
              </a:rPr>
              <a:t> </a:t>
            </a:r>
            <a:r>
              <a:rPr lang="de-CH" sz="2000" dirty="0" err="1">
                <a:solidFill>
                  <a:schemeClr val="accent2"/>
                </a:solidFill>
              </a:rPr>
              <a:t>totalement</a:t>
            </a:r>
            <a:r>
              <a:rPr lang="de-CH" sz="2000" dirty="0">
                <a:solidFill>
                  <a:schemeClr val="accent2"/>
                </a:solidFill>
              </a:rPr>
              <a:t> nouveau </a:t>
            </a:r>
            <a:r>
              <a:rPr lang="de-CH" dirty="0" err="1">
                <a:solidFill>
                  <a:srgbClr val="FFFFFF"/>
                </a:solidFill>
              </a:rPr>
              <a:t>Voir</a:t>
            </a:r>
            <a:r>
              <a:rPr lang="de-CH" dirty="0">
                <a:solidFill>
                  <a:srgbClr val="FFFFFF"/>
                </a:solidFill>
              </a:rPr>
              <a:t> </a:t>
            </a:r>
            <a:r>
              <a:rPr lang="de-CH" dirty="0" err="1">
                <a:solidFill>
                  <a:srgbClr val="FFFFFF"/>
                </a:solidFill>
              </a:rPr>
              <a:t>l'</a:t>
            </a:r>
            <a:r>
              <a:rPr lang="de-CH" u="sng" dirty="0" err="1">
                <a:solidFill>
                  <a:schemeClr val="hlink"/>
                </a:solidFill>
                <a:hlinkClick r:id="rId4"/>
              </a:rPr>
              <a:t>article</a:t>
            </a:r>
            <a:r>
              <a:rPr lang="de-CH" u="sng" dirty="0">
                <a:solidFill>
                  <a:schemeClr val="hlink"/>
                </a:solidFill>
                <a:hlinkClick r:id="rId4"/>
              </a:rPr>
              <a:t> </a:t>
            </a:r>
            <a:r>
              <a:rPr lang="de-CH" u="sng" dirty="0" err="1">
                <a:solidFill>
                  <a:schemeClr val="hlink"/>
                </a:solidFill>
                <a:hlinkClick r:id="rId4"/>
              </a:rPr>
              <a:t>principal</a:t>
            </a:r>
            <a:r>
              <a:rPr lang="de-CH" u="sng" dirty="0">
                <a:solidFill>
                  <a:schemeClr val="hlink"/>
                </a:solidFill>
                <a:hlinkClick r:id="rId4"/>
              </a:rPr>
              <a:t> SEMDA</a:t>
            </a:r>
            <a:endParaRPr lang="de-CH" dirty="0">
              <a:solidFill>
                <a:srgbClr val="FFFFFF"/>
              </a:solidFill>
            </a:endParaRPr>
          </a:p>
          <a:p>
            <a:pPr marL="360000" marR="0" lvl="0" indent="-2880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Font typeface="Arial"/>
              <a:buChar char="•"/>
            </a:pPr>
            <a:r>
              <a:rPr lang="de-CH" sz="1600" dirty="0">
                <a:solidFill>
                  <a:srgbClr val="FFFFFF"/>
                </a:solidFill>
              </a:rPr>
              <a:t>Nouvel interface </a:t>
            </a:r>
            <a:r>
              <a:rPr lang="de-CH" sz="1600" dirty="0" err="1">
                <a:solidFill>
                  <a:srgbClr val="FFFFFF"/>
                </a:solidFill>
              </a:rPr>
              <a:t>avec</a:t>
            </a:r>
            <a:r>
              <a:rPr lang="de-CH" sz="1600" dirty="0">
                <a:solidFill>
                  <a:srgbClr val="FFFFFF"/>
                </a:solidFill>
              </a:rPr>
              <a:t> le RI </a:t>
            </a:r>
            <a:r>
              <a:rPr lang="de-CH" sz="1600" b="1" dirty="0">
                <a:solidFill>
                  <a:srgbClr val="FFFFFF"/>
                </a:solidFill>
              </a:rPr>
              <a:t>et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avec</a:t>
            </a:r>
            <a:r>
              <a:rPr lang="de-CH" sz="1600" dirty="0">
                <a:solidFill>
                  <a:srgbClr val="FFFFFF"/>
                </a:solidFill>
              </a:rPr>
              <a:t> Polaris</a:t>
            </a:r>
          </a:p>
          <a:p>
            <a:pPr marL="360000" marR="0" lvl="0" indent="-2880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Font typeface="Arial"/>
              <a:buChar char="•"/>
            </a:pPr>
            <a:r>
              <a:rPr lang="de-CH" sz="1600" dirty="0">
                <a:solidFill>
                  <a:srgbClr val="FFFFFF"/>
                </a:solidFill>
              </a:rPr>
              <a:t>Validation </a:t>
            </a:r>
            <a:r>
              <a:rPr lang="de-CH" sz="1600" dirty="0" err="1">
                <a:solidFill>
                  <a:srgbClr val="FFFFFF"/>
                </a:solidFill>
              </a:rPr>
              <a:t>immédiate</a:t>
            </a:r>
            <a:r>
              <a:rPr lang="de-CH" sz="1600" dirty="0">
                <a:solidFill>
                  <a:srgbClr val="FFFFFF"/>
                </a:solidFill>
              </a:rPr>
              <a:t> des </a:t>
            </a:r>
            <a:r>
              <a:rPr lang="de-CH" sz="1600" dirty="0" err="1">
                <a:solidFill>
                  <a:srgbClr val="FFFFFF"/>
                </a:solidFill>
              </a:rPr>
              <a:t>données</a:t>
            </a:r>
            <a:r>
              <a:rPr lang="de-CH" sz="1600" dirty="0">
                <a:solidFill>
                  <a:srgbClr val="FFFFFF"/>
                </a:solidFill>
              </a:rPr>
              <a:t> =&gt; </a:t>
            </a:r>
            <a:r>
              <a:rPr lang="de-CH" sz="1600" dirty="0" err="1">
                <a:solidFill>
                  <a:srgbClr val="FFFFFF"/>
                </a:solidFill>
              </a:rPr>
              <a:t>qualité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accrue</a:t>
            </a:r>
            <a:r>
              <a:rPr lang="de-CH" sz="1600" dirty="0">
                <a:solidFill>
                  <a:srgbClr val="FFFFFF"/>
                </a:solidFill>
              </a:rPr>
              <a:t> des </a:t>
            </a:r>
            <a:r>
              <a:rPr lang="de-CH" sz="1600" dirty="0" err="1">
                <a:solidFill>
                  <a:srgbClr val="FFFFFF"/>
                </a:solidFill>
              </a:rPr>
              <a:t>données</a:t>
            </a:r>
            <a:endParaRPr lang="de-CH" sz="1600" dirty="0">
              <a:solidFill>
                <a:srgbClr val="FFFFFF"/>
              </a:solidFill>
            </a:endParaRPr>
          </a:p>
          <a:p>
            <a:pPr marL="360000" marR="0" lvl="0" indent="-2880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Font typeface="Arial"/>
              <a:buChar char="•"/>
            </a:pPr>
            <a:r>
              <a:rPr lang="de-CH" sz="1600" dirty="0" err="1">
                <a:solidFill>
                  <a:srgbClr val="FFFFFF"/>
                </a:solidFill>
              </a:rPr>
              <a:t>Modifications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instantanément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transmises</a:t>
            </a:r>
            <a:r>
              <a:rPr lang="de-CH" sz="1600" dirty="0">
                <a:solidFill>
                  <a:srgbClr val="FFFFFF"/>
                </a:solidFill>
              </a:rPr>
              <a:t> au RI =&gt; plus de </a:t>
            </a:r>
            <a:r>
              <a:rPr lang="de-CH" sz="1600" dirty="0" err="1">
                <a:solidFill>
                  <a:srgbClr val="FFFFFF"/>
                </a:solidFill>
              </a:rPr>
              <a:t>processus</a:t>
            </a:r>
            <a:r>
              <a:rPr lang="de-CH" sz="1600" dirty="0">
                <a:solidFill>
                  <a:srgbClr val="FFFFFF"/>
                </a:solidFill>
              </a:rPr>
              <a:t> quotidien</a:t>
            </a:r>
          </a:p>
          <a:p>
            <a:pPr marL="360000" marR="0" lvl="0" indent="-2880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Font typeface="Arial"/>
              <a:buChar char="•"/>
            </a:pPr>
            <a:r>
              <a:rPr lang="de-CH" sz="1600" dirty="0" err="1">
                <a:solidFill>
                  <a:srgbClr val="FFFFFF"/>
                </a:solidFill>
              </a:rPr>
              <a:t>Notifications</a:t>
            </a:r>
            <a:r>
              <a:rPr lang="de-CH" sz="1600" dirty="0">
                <a:solidFill>
                  <a:srgbClr val="FFFFFF"/>
                </a:solidFill>
              </a:rPr>
              <a:t> du RI </a:t>
            </a:r>
            <a:r>
              <a:rPr lang="de-CH" sz="1600" dirty="0" err="1">
                <a:solidFill>
                  <a:srgbClr val="FFFFFF"/>
                </a:solidFill>
              </a:rPr>
              <a:t>directement</a:t>
            </a:r>
            <a:r>
              <a:rPr lang="de-CH" sz="1600" dirty="0">
                <a:solidFill>
                  <a:srgbClr val="FFFFFF"/>
                </a:solidFill>
              </a:rPr>
              <a:t> visibles </a:t>
            </a:r>
            <a:r>
              <a:rPr lang="de-CH" sz="1600" dirty="0" err="1">
                <a:solidFill>
                  <a:srgbClr val="FFFFFF"/>
                </a:solidFill>
              </a:rPr>
              <a:t>dans</a:t>
            </a:r>
            <a:r>
              <a:rPr lang="de-CH" sz="1600" dirty="0">
                <a:solidFill>
                  <a:srgbClr val="FFFFFF"/>
                </a:solidFill>
              </a:rPr>
              <a:t> Polaris </a:t>
            </a:r>
            <a:r>
              <a:rPr lang="de-CH" sz="1600" dirty="0" err="1">
                <a:solidFill>
                  <a:srgbClr val="FFFFFF"/>
                </a:solidFill>
              </a:rPr>
              <a:t>pour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les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admins</a:t>
            </a:r>
            <a:r>
              <a:rPr lang="de-CH" sz="1600" dirty="0">
                <a:solidFill>
                  <a:srgbClr val="FFFFFF"/>
                </a:solidFill>
              </a:rPr>
              <a:t> et </a:t>
            </a:r>
            <a:r>
              <a:rPr lang="de-CH" sz="1600" dirty="0" err="1">
                <a:solidFill>
                  <a:srgbClr val="FFFFFF"/>
                </a:solidFill>
              </a:rPr>
              <a:t>les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utilisateurs</a:t>
            </a:r>
            <a:endParaRPr lang="de-CH" sz="1600" dirty="0">
              <a:solidFill>
                <a:srgbClr val="FFFFFF"/>
              </a:solidFill>
            </a:endParaRPr>
          </a:p>
          <a:p>
            <a:pPr marL="360000" marR="0" lvl="0" indent="-2880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Char char="•"/>
            </a:pPr>
            <a:r>
              <a:rPr lang="de-CH" sz="1600" dirty="0">
                <a:solidFill>
                  <a:srgbClr val="FFFFFF"/>
                </a:solidFill>
              </a:rPr>
              <a:t>Plus de </a:t>
            </a:r>
            <a:r>
              <a:rPr lang="de-CH" sz="1600" dirty="0" err="1">
                <a:solidFill>
                  <a:srgbClr val="FFFFFF"/>
                </a:solidFill>
              </a:rPr>
              <a:t>mails</a:t>
            </a:r>
            <a:r>
              <a:rPr lang="de-CH" sz="1600" dirty="0">
                <a:solidFill>
                  <a:srgbClr val="FFFFFF"/>
                </a:solidFill>
              </a:rPr>
              <a:t> de SEMDA !</a:t>
            </a:r>
          </a:p>
          <a:p>
            <a:pPr marL="360000" marR="0" lvl="0" indent="-2880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Font typeface="Arial"/>
              <a:buChar char="•"/>
            </a:pPr>
            <a:r>
              <a:rPr lang="de-CH" sz="1600" u="sng" dirty="0" err="1">
                <a:solidFill>
                  <a:schemeClr val="dk1"/>
                </a:solidFill>
              </a:rPr>
              <a:t>Les</a:t>
            </a:r>
            <a:r>
              <a:rPr lang="de-CH" sz="1600" u="sng" dirty="0">
                <a:solidFill>
                  <a:schemeClr val="dk1"/>
                </a:solidFill>
              </a:rPr>
              <a:t> </a:t>
            </a:r>
            <a:r>
              <a:rPr lang="de-CH" sz="1600" u="sng" dirty="0" err="1">
                <a:solidFill>
                  <a:schemeClr val="dk1"/>
                </a:solidFill>
              </a:rPr>
              <a:t>clubs</a:t>
            </a:r>
            <a:r>
              <a:rPr lang="de-CH" sz="1600" u="sng" dirty="0">
                <a:solidFill>
                  <a:schemeClr val="dk1"/>
                </a:solidFill>
              </a:rPr>
              <a:t> </a:t>
            </a:r>
            <a:r>
              <a:rPr lang="de-CH" sz="1600" u="sng" dirty="0" err="1">
                <a:solidFill>
                  <a:schemeClr val="dk1"/>
                </a:solidFill>
              </a:rPr>
              <a:t>doivent</a:t>
            </a:r>
            <a:r>
              <a:rPr lang="de-CH" sz="1600" u="sng" dirty="0">
                <a:solidFill>
                  <a:schemeClr val="dk1"/>
                </a:solidFill>
              </a:rPr>
              <a:t> </a:t>
            </a:r>
            <a:r>
              <a:rPr lang="de-CH" sz="1600" u="sng" dirty="0" err="1">
                <a:solidFill>
                  <a:schemeClr val="dk1"/>
                </a:solidFill>
              </a:rPr>
              <a:t>gérer</a:t>
            </a:r>
            <a:r>
              <a:rPr lang="de-CH" sz="1600" u="sng" dirty="0">
                <a:solidFill>
                  <a:schemeClr val="dk1"/>
                </a:solidFill>
              </a:rPr>
              <a:t> </a:t>
            </a:r>
            <a:r>
              <a:rPr lang="de-CH" sz="1600" u="sng" dirty="0" err="1">
                <a:solidFill>
                  <a:schemeClr val="dk1"/>
                </a:solidFill>
              </a:rPr>
              <a:t>eux-mêmes</a:t>
            </a:r>
            <a:r>
              <a:rPr lang="de-CH" sz="1600" u="sng" dirty="0">
                <a:solidFill>
                  <a:schemeClr val="dk1"/>
                </a:solidFill>
              </a:rPr>
              <a:t> </a:t>
            </a:r>
            <a:r>
              <a:rPr lang="de-CH" sz="1600" u="sng" dirty="0" err="1">
                <a:solidFill>
                  <a:schemeClr val="dk1"/>
                </a:solidFill>
              </a:rPr>
              <a:t>leurs</a:t>
            </a:r>
            <a:r>
              <a:rPr lang="de-CH" sz="1600" u="sng" dirty="0">
                <a:solidFill>
                  <a:schemeClr val="dk1"/>
                </a:solidFill>
              </a:rPr>
              <a:t> </a:t>
            </a:r>
            <a:r>
              <a:rPr lang="de-CH" sz="1600" u="sng" dirty="0" err="1">
                <a:solidFill>
                  <a:schemeClr val="dk1"/>
                </a:solidFill>
              </a:rPr>
              <a:t>données</a:t>
            </a:r>
            <a:r>
              <a:rPr lang="de-CH" sz="1600" u="sng" dirty="0">
                <a:solidFill>
                  <a:schemeClr val="dk1"/>
                </a:solidFill>
              </a:rPr>
              <a:t> !</a:t>
            </a:r>
          </a:p>
          <a:p>
            <a:pPr marL="360000" indent="-288000">
              <a:spcBef>
                <a:spcPts val="300"/>
              </a:spcBef>
              <a:spcAft>
                <a:spcPts val="300"/>
              </a:spcAft>
              <a:buClr>
                <a:srgbClr val="01B4E7"/>
              </a:buClr>
              <a:buSzPts val="2000"/>
              <a:buFont typeface="Arial"/>
              <a:buChar char="•"/>
            </a:pPr>
            <a:r>
              <a:rPr lang="de-CH" sz="1600" dirty="0">
                <a:solidFill>
                  <a:srgbClr val="FFFFFF"/>
                </a:solidFill>
              </a:rPr>
              <a:t>Nouvelle </a:t>
            </a:r>
            <a:r>
              <a:rPr lang="de-CH" sz="1600" dirty="0" err="1">
                <a:solidFill>
                  <a:srgbClr val="FFFFFF"/>
                </a:solidFill>
              </a:rPr>
              <a:t>fonctionnalité</a:t>
            </a:r>
            <a:r>
              <a:rPr lang="de-CH" sz="1600" dirty="0">
                <a:solidFill>
                  <a:srgbClr val="FFFFFF"/>
                </a:solidFill>
              </a:rPr>
              <a:t> : </a:t>
            </a:r>
            <a:r>
              <a:rPr lang="de-CH" sz="1600" dirty="0" err="1">
                <a:solidFill>
                  <a:srgbClr val="FFFFFF"/>
                </a:solidFill>
              </a:rPr>
              <a:t>tout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Rotarien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dans</a:t>
            </a:r>
            <a:r>
              <a:rPr lang="de-CH" sz="1600" dirty="0">
                <a:solidFill>
                  <a:srgbClr val="FFFFFF"/>
                </a:solidFill>
              </a:rPr>
              <a:t> le </a:t>
            </a:r>
            <a:r>
              <a:rPr lang="de-CH" sz="1600" dirty="0" err="1">
                <a:solidFill>
                  <a:srgbClr val="FFFFFF"/>
                </a:solidFill>
              </a:rPr>
              <a:t>monde</a:t>
            </a:r>
            <a:r>
              <a:rPr lang="de-CH" sz="1600" dirty="0">
                <a:solidFill>
                  <a:srgbClr val="FFFFFF"/>
                </a:solidFill>
              </a:rPr>
              <a:t> </a:t>
            </a:r>
            <a:r>
              <a:rPr lang="de-CH" sz="1600" dirty="0" err="1">
                <a:solidFill>
                  <a:srgbClr val="FFFFFF"/>
                </a:solidFill>
              </a:rPr>
              <a:t>pourra</a:t>
            </a:r>
            <a:r>
              <a:rPr lang="de-CH" sz="1600" dirty="0">
                <a:solidFill>
                  <a:srgbClr val="FFFFFF"/>
                </a:solidFill>
              </a:rPr>
              <a:t> se </a:t>
            </a:r>
            <a:r>
              <a:rPr lang="de-CH" sz="1600" dirty="0" err="1">
                <a:solidFill>
                  <a:srgbClr val="FFFFFF"/>
                </a:solidFill>
              </a:rPr>
              <a:t>connecter</a:t>
            </a:r>
            <a:r>
              <a:rPr lang="de-CH" sz="1600" dirty="0">
                <a:solidFill>
                  <a:srgbClr val="FFFFFF"/>
                </a:solidFill>
              </a:rPr>
              <a:t> à Polaris</a:t>
            </a:r>
            <a:br>
              <a:rPr lang="de-CH" sz="2000" u="sng" dirty="0">
                <a:solidFill>
                  <a:schemeClr val="dk1"/>
                </a:solidFill>
              </a:rPr>
            </a:br>
            <a:endParaRPr lang="de-CH" sz="2000" u="sng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CH" sz="2000" dirty="0">
                <a:solidFill>
                  <a:schemeClr val="dk1"/>
                </a:solidFill>
              </a:rPr>
              <a:t>Le </a:t>
            </a:r>
            <a:r>
              <a:rPr lang="de-CH" sz="2000" dirty="0" err="1">
                <a:solidFill>
                  <a:schemeClr val="dk1"/>
                </a:solidFill>
              </a:rPr>
              <a:t>déploiement</a:t>
            </a:r>
            <a:r>
              <a:rPr lang="de-CH" sz="2000" dirty="0">
                <a:solidFill>
                  <a:schemeClr val="dk1"/>
                </a:solidFill>
              </a:rPr>
              <a:t> </a:t>
            </a:r>
            <a:r>
              <a:rPr lang="de-CH" sz="2000" dirty="0" err="1">
                <a:solidFill>
                  <a:schemeClr val="dk1"/>
                </a:solidFill>
              </a:rPr>
              <a:t>dans</a:t>
            </a:r>
            <a:r>
              <a:rPr lang="de-CH" sz="2000" dirty="0">
                <a:solidFill>
                  <a:schemeClr val="dk1"/>
                </a:solidFill>
              </a:rPr>
              <a:t> Polaris </a:t>
            </a:r>
            <a:r>
              <a:rPr lang="de-CH" sz="2000" dirty="0" err="1">
                <a:solidFill>
                  <a:schemeClr val="dk1"/>
                </a:solidFill>
              </a:rPr>
              <a:t>est</a:t>
            </a:r>
            <a:r>
              <a:rPr lang="de-CH" sz="2000" dirty="0">
                <a:solidFill>
                  <a:schemeClr val="dk1"/>
                </a:solidFill>
              </a:rPr>
              <a:t> </a:t>
            </a:r>
            <a:r>
              <a:rPr lang="de-CH" sz="2000" dirty="0" err="1">
                <a:solidFill>
                  <a:schemeClr val="dk1"/>
                </a:solidFill>
              </a:rPr>
              <a:t>prévu</a:t>
            </a:r>
            <a:r>
              <a:rPr lang="de-CH" sz="2000" dirty="0">
                <a:solidFill>
                  <a:schemeClr val="dk1"/>
                </a:solidFill>
              </a:rPr>
              <a:t> en </a:t>
            </a:r>
            <a:r>
              <a:rPr lang="de-CH" sz="2000" dirty="0" err="1">
                <a:solidFill>
                  <a:schemeClr val="dk1"/>
                </a:solidFill>
              </a:rPr>
              <a:t>juillet</a:t>
            </a:r>
            <a:r>
              <a:rPr lang="de-CH" sz="2000" dirty="0">
                <a:solidFill>
                  <a:schemeClr val="dk1"/>
                </a:solidFill>
              </a:rPr>
              <a:t> 2025, après le </a:t>
            </a:r>
            <a:r>
              <a:rPr lang="de-CH" sz="2000" dirty="0" err="1">
                <a:solidFill>
                  <a:schemeClr val="dk1"/>
                </a:solidFill>
              </a:rPr>
              <a:t>passage</a:t>
            </a:r>
            <a:r>
              <a:rPr lang="de-CH" sz="2000" dirty="0">
                <a:solidFill>
                  <a:schemeClr val="dk1"/>
                </a:solidFill>
              </a:rPr>
              <a:t> à </a:t>
            </a:r>
            <a:r>
              <a:rPr lang="de-CH" sz="2000" dirty="0" err="1">
                <a:solidFill>
                  <a:schemeClr val="dk1"/>
                </a:solidFill>
              </a:rPr>
              <a:t>l'année</a:t>
            </a:r>
            <a:r>
              <a:rPr lang="de-CH" sz="2000" dirty="0">
                <a:solidFill>
                  <a:schemeClr val="dk1"/>
                </a:solidFill>
              </a:rPr>
              <a:t> </a:t>
            </a:r>
            <a:r>
              <a:rPr lang="de-CH" sz="2000" dirty="0" err="1">
                <a:solidFill>
                  <a:schemeClr val="dk1"/>
                </a:solidFill>
              </a:rPr>
              <a:t>rotarienne</a:t>
            </a:r>
            <a:r>
              <a:rPr lang="de-CH" sz="2000" dirty="0">
                <a:solidFill>
                  <a:schemeClr val="dk1"/>
                </a:solidFill>
              </a:rPr>
              <a:t> 2025/26.</a:t>
            </a:r>
          </a:p>
        </p:txBody>
      </p:sp>
    </p:spTree>
    <p:extLst>
      <p:ext uri="{BB962C8B-B14F-4D97-AF65-F5344CB8AC3E}">
        <p14:creationId xmlns:p14="http://schemas.microsoft.com/office/powerpoint/2010/main" val="259380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8"/>
          <p:cNvSpPr txBox="1"/>
          <p:nvPr/>
        </p:nvSpPr>
        <p:spPr>
          <a:xfrm>
            <a:off x="252000" y="778528"/>
            <a:ext cx="8640000" cy="393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8775" marR="0" lvl="0" indent="-250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CH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Situation </a:t>
            </a:r>
            <a:r>
              <a:rPr lang="de-CH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actuelle</a:t>
            </a:r>
            <a:r>
              <a:rPr lang="de-CH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Polaris </a:t>
            </a:r>
            <a:r>
              <a:rPr lang="de-CH" sz="16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(au 01.11.2024)</a:t>
            </a:r>
          </a:p>
          <a:p>
            <a:pPr marL="36195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dirty="0" err="1">
                <a:solidFill>
                  <a:schemeClr val="dk1"/>
                </a:solidFill>
              </a:rPr>
              <a:t>Finalisation</a:t>
            </a:r>
            <a:r>
              <a:rPr lang="de-CH" sz="1600" dirty="0">
                <a:solidFill>
                  <a:schemeClr val="dk1"/>
                </a:solidFill>
              </a:rPr>
              <a:t> du </a:t>
            </a:r>
            <a:r>
              <a:rPr lang="de-CH" sz="1600" dirty="0" err="1">
                <a:solidFill>
                  <a:schemeClr val="dk1"/>
                </a:solidFill>
              </a:rPr>
              <a:t>paiement</a:t>
            </a:r>
            <a:r>
              <a:rPr lang="de-CH" sz="1600" dirty="0">
                <a:solidFill>
                  <a:schemeClr val="dk1"/>
                </a:solidFill>
              </a:rPr>
              <a:t> en </a:t>
            </a:r>
            <a:r>
              <a:rPr lang="de-CH" sz="1600" dirty="0" err="1">
                <a:solidFill>
                  <a:schemeClr val="dk1"/>
                </a:solidFill>
              </a:rPr>
              <a:t>ligne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d'ici</a:t>
            </a:r>
            <a:r>
              <a:rPr lang="de-CH" sz="1600" dirty="0">
                <a:solidFill>
                  <a:schemeClr val="dk1"/>
                </a:solidFill>
              </a:rPr>
              <a:t> au 1</a:t>
            </a:r>
            <a:r>
              <a:rPr lang="de-CH" sz="1600" baseline="30000" dirty="0">
                <a:solidFill>
                  <a:schemeClr val="dk1"/>
                </a:solidFill>
              </a:rPr>
              <a:t>er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trimestre</a:t>
            </a:r>
            <a:r>
              <a:rPr lang="de-CH" sz="1600" dirty="0">
                <a:solidFill>
                  <a:schemeClr val="dk1"/>
                </a:solidFill>
              </a:rPr>
              <a:t> 2025</a:t>
            </a:r>
          </a:p>
          <a:p>
            <a:pPr marL="36195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dirty="0" err="1">
                <a:solidFill>
                  <a:schemeClr val="dk1"/>
                </a:solidFill>
              </a:rPr>
              <a:t>Développement</a:t>
            </a:r>
            <a:r>
              <a:rPr lang="de-CH" sz="1600" spc="-50" dirty="0">
                <a:solidFill>
                  <a:schemeClr val="dk1"/>
                </a:solidFill>
              </a:rPr>
              <a:t> de la </a:t>
            </a:r>
            <a:r>
              <a:rPr lang="de-CH" sz="1600" spc="-50" dirty="0" err="1">
                <a:solidFill>
                  <a:schemeClr val="dk1"/>
                </a:solidFill>
              </a:rPr>
              <a:t>passerelle</a:t>
            </a:r>
            <a:r>
              <a:rPr lang="de-CH" sz="1600" spc="-50" dirty="0">
                <a:solidFill>
                  <a:schemeClr val="dk1"/>
                </a:solidFill>
              </a:rPr>
              <a:t> SEMDA-3 entre 3</a:t>
            </a:r>
            <a:r>
              <a:rPr lang="de-CH" sz="1600" spc="-50" baseline="30000" dirty="0">
                <a:solidFill>
                  <a:schemeClr val="dk1"/>
                </a:solidFill>
              </a:rPr>
              <a:t>ème</a:t>
            </a:r>
            <a:r>
              <a:rPr lang="de-CH" sz="1600" spc="-50" dirty="0">
                <a:solidFill>
                  <a:schemeClr val="dk1"/>
                </a:solidFill>
              </a:rPr>
              <a:t> </a:t>
            </a:r>
            <a:r>
              <a:rPr lang="de-CH" sz="1600" spc="-50" dirty="0" err="1">
                <a:solidFill>
                  <a:schemeClr val="dk1"/>
                </a:solidFill>
              </a:rPr>
              <a:t>trimestre</a:t>
            </a:r>
            <a:r>
              <a:rPr lang="de-CH" sz="1600" spc="-50" dirty="0">
                <a:solidFill>
                  <a:schemeClr val="dk1"/>
                </a:solidFill>
              </a:rPr>
              <a:t> 2024 et 2</a:t>
            </a:r>
            <a:r>
              <a:rPr lang="de-CH" sz="1600" spc="-50" baseline="30000" dirty="0">
                <a:solidFill>
                  <a:schemeClr val="dk1"/>
                </a:solidFill>
              </a:rPr>
              <a:t>ème</a:t>
            </a:r>
            <a:r>
              <a:rPr lang="de-CH" sz="1600" spc="-50" dirty="0">
                <a:solidFill>
                  <a:schemeClr val="dk1"/>
                </a:solidFill>
              </a:rPr>
              <a:t>  </a:t>
            </a:r>
            <a:r>
              <a:rPr lang="de-CH" sz="1600" spc="-50" dirty="0" err="1">
                <a:solidFill>
                  <a:schemeClr val="dk1"/>
                </a:solidFill>
              </a:rPr>
              <a:t>trimestre</a:t>
            </a:r>
            <a:r>
              <a:rPr lang="de-CH" sz="1600" spc="-50" dirty="0">
                <a:solidFill>
                  <a:schemeClr val="dk1"/>
                </a:solidFill>
              </a:rPr>
              <a:t> 2025</a:t>
            </a:r>
          </a:p>
          <a:p>
            <a:pPr marL="36195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</a:pPr>
            <a:r>
              <a:rPr lang="de-CH" sz="1600" dirty="0" err="1">
                <a:solidFill>
                  <a:schemeClr val="dk1"/>
                </a:solidFill>
              </a:rPr>
              <a:t>Intégration</a:t>
            </a:r>
            <a:r>
              <a:rPr lang="de-CH" sz="1600" dirty="0">
                <a:solidFill>
                  <a:schemeClr val="dk1"/>
                </a:solidFill>
              </a:rPr>
              <a:t> de SEMDA-3 </a:t>
            </a:r>
            <a:r>
              <a:rPr lang="de-CH" sz="1600" dirty="0" err="1">
                <a:solidFill>
                  <a:schemeClr val="dk1"/>
                </a:solidFill>
              </a:rPr>
              <a:t>dans</a:t>
            </a:r>
            <a:r>
              <a:rPr lang="de-CH" sz="1600" dirty="0">
                <a:solidFill>
                  <a:schemeClr val="dk1"/>
                </a:solidFill>
              </a:rPr>
              <a:t> Polaris entre le 4</a:t>
            </a:r>
            <a:r>
              <a:rPr lang="de-CH" sz="1600" baseline="30000" dirty="0">
                <a:solidFill>
                  <a:schemeClr val="dk1"/>
                </a:solidFill>
              </a:rPr>
              <a:t>ème</a:t>
            </a:r>
            <a:r>
              <a:rPr lang="de-CH" sz="1600" dirty="0">
                <a:solidFill>
                  <a:schemeClr val="dk1"/>
                </a:solidFill>
              </a:rPr>
              <a:t>  </a:t>
            </a:r>
            <a:r>
              <a:rPr lang="de-CH" sz="1600" dirty="0" err="1">
                <a:solidFill>
                  <a:schemeClr val="dk1"/>
                </a:solidFill>
              </a:rPr>
              <a:t>trimestre</a:t>
            </a:r>
            <a:r>
              <a:rPr lang="de-CH" sz="1600" dirty="0">
                <a:solidFill>
                  <a:schemeClr val="dk1"/>
                </a:solidFill>
              </a:rPr>
              <a:t> 2024 et 3</a:t>
            </a:r>
            <a:r>
              <a:rPr lang="de-CH" sz="1600" baseline="30000" dirty="0">
                <a:solidFill>
                  <a:schemeClr val="dk1"/>
                </a:solidFill>
              </a:rPr>
              <a:t>ème </a:t>
            </a:r>
            <a:r>
              <a:rPr lang="de-CH" sz="1600" dirty="0" err="1">
                <a:solidFill>
                  <a:schemeClr val="dk1"/>
                </a:solidFill>
              </a:rPr>
              <a:t>trimestre</a:t>
            </a:r>
            <a:r>
              <a:rPr lang="de-CH" sz="1600" dirty="0">
                <a:solidFill>
                  <a:schemeClr val="dk1"/>
                </a:solidFill>
              </a:rPr>
              <a:t> 2025</a:t>
            </a:r>
          </a:p>
          <a:p>
            <a:pPr marL="36195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dirty="0">
                <a:solidFill>
                  <a:schemeClr val="dk1"/>
                </a:solidFill>
              </a:rPr>
              <a:t>Mise </a:t>
            </a:r>
            <a:r>
              <a:rPr lang="de-CH" sz="1600" dirty="0" err="1">
                <a:solidFill>
                  <a:schemeClr val="dk1"/>
                </a:solidFill>
              </a:rPr>
              <a:t>hors</a:t>
            </a:r>
            <a:r>
              <a:rPr lang="de-CH" sz="1600" dirty="0">
                <a:solidFill>
                  <a:schemeClr val="dk1"/>
                </a:solidFill>
              </a:rPr>
              <a:t> </a:t>
            </a:r>
            <a:r>
              <a:rPr lang="de-CH" sz="1600" dirty="0" err="1">
                <a:solidFill>
                  <a:schemeClr val="dk1"/>
                </a:solidFill>
              </a:rPr>
              <a:t>service</a:t>
            </a:r>
            <a:r>
              <a:rPr lang="de-CH" sz="1600" dirty="0">
                <a:solidFill>
                  <a:schemeClr val="dk1"/>
                </a:solidFill>
              </a:rPr>
              <a:t> de SEMDA-2 au 4</a:t>
            </a:r>
            <a:r>
              <a:rPr lang="de-CH" sz="1600" baseline="30000" dirty="0">
                <a:solidFill>
                  <a:schemeClr val="dk1"/>
                </a:solidFill>
              </a:rPr>
              <a:t>ème</a:t>
            </a:r>
            <a:r>
              <a:rPr lang="de-CH" sz="1600" dirty="0">
                <a:solidFill>
                  <a:schemeClr val="dk1"/>
                </a:solidFill>
              </a:rPr>
              <a:t>  </a:t>
            </a:r>
            <a:r>
              <a:rPr lang="de-CH" sz="1600" dirty="0" err="1">
                <a:solidFill>
                  <a:schemeClr val="dk1"/>
                </a:solidFill>
              </a:rPr>
              <a:t>trimestre</a:t>
            </a:r>
            <a:r>
              <a:rPr lang="de-CH" sz="1600" dirty="0">
                <a:solidFill>
                  <a:schemeClr val="dk1"/>
                </a:solidFill>
              </a:rPr>
              <a:t> 2025</a:t>
            </a:r>
            <a:endParaRPr lang="de-CH" sz="2000" dirty="0">
              <a:solidFill>
                <a:schemeClr val="dk1"/>
              </a:solidFill>
            </a:endParaRPr>
          </a:p>
          <a:p>
            <a:pPr marL="360000" marR="0" lvl="0" indent="-288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CH" sz="2000" dirty="0" err="1">
                <a:solidFill>
                  <a:schemeClr val="dk1"/>
                </a:solidFill>
              </a:rPr>
              <a:t>Conséquences</a:t>
            </a:r>
            <a:r>
              <a:rPr lang="de-CH" sz="2000" dirty="0">
                <a:solidFill>
                  <a:schemeClr val="dk1"/>
                </a:solidFill>
              </a:rPr>
              <a:t>:</a:t>
            </a:r>
          </a:p>
          <a:p>
            <a:pPr marL="36195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spc="-40" dirty="0">
                <a:solidFill>
                  <a:schemeClr val="accent2"/>
                </a:solidFill>
              </a:rPr>
              <a:t>Le </a:t>
            </a:r>
            <a:r>
              <a:rPr lang="de-CH" sz="1600" spc="-40" dirty="0" err="1">
                <a:solidFill>
                  <a:schemeClr val="accent2"/>
                </a:solidFill>
              </a:rPr>
              <a:t>développement</a:t>
            </a:r>
            <a:r>
              <a:rPr lang="de-CH" sz="1600" spc="-40" dirty="0">
                <a:solidFill>
                  <a:schemeClr val="accent2"/>
                </a:solidFill>
              </a:rPr>
              <a:t> de </a:t>
            </a:r>
            <a:r>
              <a:rPr lang="de-CH" sz="1600" spc="-40" dirty="0" err="1">
                <a:solidFill>
                  <a:schemeClr val="accent2"/>
                </a:solidFill>
              </a:rPr>
              <a:t>toutes</a:t>
            </a:r>
            <a:r>
              <a:rPr lang="de-CH" sz="1600" spc="-40" dirty="0">
                <a:solidFill>
                  <a:schemeClr val="accent2"/>
                </a:solidFill>
              </a:rPr>
              <a:t> </a:t>
            </a:r>
            <a:r>
              <a:rPr lang="de-CH" sz="1600" spc="-40" dirty="0" err="1">
                <a:solidFill>
                  <a:schemeClr val="accent2"/>
                </a:solidFill>
              </a:rPr>
              <a:t>les</a:t>
            </a:r>
            <a:r>
              <a:rPr lang="de-CH" sz="1600" spc="-40" dirty="0">
                <a:solidFill>
                  <a:schemeClr val="accent2"/>
                </a:solidFill>
              </a:rPr>
              <a:t> </a:t>
            </a:r>
            <a:r>
              <a:rPr lang="de-CH" sz="1600" spc="-40" dirty="0" err="1">
                <a:solidFill>
                  <a:schemeClr val="accent2"/>
                </a:solidFill>
              </a:rPr>
              <a:t>autres</a:t>
            </a:r>
            <a:r>
              <a:rPr lang="de-CH" sz="1600" spc="-40" dirty="0">
                <a:solidFill>
                  <a:schemeClr val="accent2"/>
                </a:solidFill>
              </a:rPr>
              <a:t> </a:t>
            </a:r>
            <a:r>
              <a:rPr lang="de-CH" sz="1600" spc="-40" dirty="0" err="1">
                <a:solidFill>
                  <a:schemeClr val="accent2"/>
                </a:solidFill>
              </a:rPr>
              <a:t>fonctionnalités</a:t>
            </a:r>
            <a:r>
              <a:rPr lang="de-CH" sz="1600" spc="-40" dirty="0">
                <a:solidFill>
                  <a:schemeClr val="accent2"/>
                </a:solidFill>
              </a:rPr>
              <a:t> </a:t>
            </a:r>
            <a:r>
              <a:rPr lang="de-CH" sz="1600" spc="-40" dirty="0" err="1">
                <a:solidFill>
                  <a:schemeClr val="accent2"/>
                </a:solidFill>
              </a:rPr>
              <a:t>est</a:t>
            </a:r>
            <a:r>
              <a:rPr lang="de-CH" sz="1600" spc="-40" dirty="0">
                <a:solidFill>
                  <a:schemeClr val="accent2"/>
                </a:solidFill>
              </a:rPr>
              <a:t> </a:t>
            </a:r>
            <a:r>
              <a:rPr lang="de-CH" sz="1600" spc="-40" dirty="0" err="1">
                <a:solidFill>
                  <a:schemeClr val="accent2"/>
                </a:solidFill>
              </a:rPr>
              <a:t>gelé</a:t>
            </a:r>
            <a:r>
              <a:rPr lang="de-CH" sz="1600" spc="-40" dirty="0">
                <a:solidFill>
                  <a:schemeClr val="accent2"/>
                </a:solidFill>
              </a:rPr>
              <a:t> </a:t>
            </a:r>
            <a:r>
              <a:rPr lang="de-CH" sz="1600" spc="-40" dirty="0" err="1">
                <a:solidFill>
                  <a:schemeClr val="accent2"/>
                </a:solidFill>
              </a:rPr>
              <a:t>jusqu'au</a:t>
            </a:r>
            <a:r>
              <a:rPr lang="de-CH" sz="1600" spc="-40" dirty="0">
                <a:solidFill>
                  <a:schemeClr val="accent2"/>
                </a:solidFill>
              </a:rPr>
              <a:t> 3ème </a:t>
            </a:r>
            <a:r>
              <a:rPr lang="de-CH" sz="1600" spc="-40" dirty="0" err="1">
                <a:solidFill>
                  <a:schemeClr val="accent2"/>
                </a:solidFill>
              </a:rPr>
              <a:t>trimestre</a:t>
            </a:r>
            <a:r>
              <a:rPr lang="de-CH" sz="1600" spc="-40" dirty="0">
                <a:solidFill>
                  <a:schemeClr val="accent2"/>
                </a:solidFill>
              </a:rPr>
              <a:t> 2025</a:t>
            </a:r>
            <a:endParaRPr lang="de-CH" sz="1600" spc="-40" dirty="0">
              <a:solidFill>
                <a:schemeClr val="dk1"/>
              </a:solidFill>
            </a:endParaRPr>
          </a:p>
          <a:p>
            <a:pPr marL="360000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ts val="1600"/>
            </a:pPr>
            <a:r>
              <a:rPr lang="de-CH" sz="1600" dirty="0">
                <a:solidFill>
                  <a:schemeClr val="dk1"/>
                </a:solidFill>
              </a:rPr>
              <a:t>2 </a:t>
            </a:r>
            <a:r>
              <a:rPr lang="de-CH" sz="1600" dirty="0" err="1">
                <a:solidFill>
                  <a:schemeClr val="dk1"/>
                </a:solidFill>
              </a:rPr>
              <a:t>Exceptions</a:t>
            </a:r>
            <a:r>
              <a:rPr lang="de-CH" sz="1600" dirty="0">
                <a:solidFill>
                  <a:schemeClr val="dk1"/>
                </a:solidFill>
              </a:rPr>
              <a:t>:</a:t>
            </a: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dirty="0">
                <a:solidFill>
                  <a:schemeClr val="dk1"/>
                </a:solidFill>
              </a:rPr>
              <a:t>Nouvelle </a:t>
            </a:r>
            <a:r>
              <a:rPr lang="de-CH" dirty="0" err="1">
                <a:solidFill>
                  <a:schemeClr val="dk1"/>
                </a:solidFill>
              </a:rPr>
              <a:t>gestion</a:t>
            </a:r>
            <a:r>
              <a:rPr lang="de-CH" dirty="0">
                <a:solidFill>
                  <a:schemeClr val="dk1"/>
                </a:solidFill>
              </a:rPr>
              <a:t> flexible des </a:t>
            </a:r>
            <a:r>
              <a:rPr lang="de-CH" dirty="0" err="1">
                <a:solidFill>
                  <a:schemeClr val="dk1"/>
                </a:solidFill>
              </a:rPr>
              <a:t>groupes</a:t>
            </a:r>
            <a:r>
              <a:rPr lang="de-CH" dirty="0">
                <a:solidFill>
                  <a:schemeClr val="dk1"/>
                </a:solidFill>
              </a:rPr>
              <a:t> de </a:t>
            </a:r>
            <a:r>
              <a:rPr lang="de-CH" dirty="0" err="1">
                <a:solidFill>
                  <a:schemeClr val="dk1"/>
                </a:solidFill>
              </a:rPr>
              <a:t>destinataires</a:t>
            </a:r>
            <a:r>
              <a:rPr lang="de-CH" dirty="0">
                <a:solidFill>
                  <a:schemeClr val="dk1"/>
                </a:solidFill>
              </a:rPr>
              <a:t>, </a:t>
            </a:r>
            <a:r>
              <a:rPr lang="de-CH" dirty="0" err="1">
                <a:solidFill>
                  <a:schemeClr val="dk1"/>
                </a:solidFill>
              </a:rPr>
              <a:t>pour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une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meilleure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collaboration</a:t>
            </a:r>
            <a:r>
              <a:rPr lang="de-CH" dirty="0">
                <a:solidFill>
                  <a:schemeClr val="dk1"/>
                </a:solidFill>
              </a:rPr>
              <a:t> et </a:t>
            </a:r>
            <a:r>
              <a:rPr lang="de-CH" dirty="0" err="1">
                <a:solidFill>
                  <a:schemeClr val="dk1"/>
                </a:solidFill>
              </a:rPr>
              <a:t>un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meilleur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soutien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aux</a:t>
            </a:r>
            <a:r>
              <a:rPr lang="de-CH" dirty="0">
                <a:solidFill>
                  <a:schemeClr val="dk1"/>
                </a:solidFill>
              </a:rPr>
              <a:t> AGs</a:t>
            </a: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dirty="0" err="1">
                <a:solidFill>
                  <a:schemeClr val="dk1"/>
                </a:solidFill>
              </a:rPr>
              <a:t>Possibilité</a:t>
            </a:r>
            <a:r>
              <a:rPr lang="de-CH" dirty="0">
                <a:solidFill>
                  <a:schemeClr val="dk1"/>
                </a:solidFill>
              </a:rPr>
              <a:t> de </a:t>
            </a:r>
            <a:r>
              <a:rPr lang="de-CH" dirty="0" err="1">
                <a:solidFill>
                  <a:schemeClr val="dk1"/>
                </a:solidFill>
              </a:rPr>
              <a:t>limiter</a:t>
            </a:r>
            <a:r>
              <a:rPr lang="de-CH" dirty="0">
                <a:solidFill>
                  <a:schemeClr val="dk1"/>
                </a:solidFill>
              </a:rPr>
              <a:t> la </a:t>
            </a:r>
            <a:r>
              <a:rPr lang="de-CH" dirty="0" err="1">
                <a:solidFill>
                  <a:schemeClr val="dk1"/>
                </a:solidFill>
              </a:rPr>
              <a:t>participation</a:t>
            </a:r>
            <a:r>
              <a:rPr lang="de-CH" dirty="0">
                <a:solidFill>
                  <a:schemeClr val="dk1"/>
                </a:solidFill>
              </a:rPr>
              <a:t> à </a:t>
            </a:r>
            <a:r>
              <a:rPr lang="de-CH" dirty="0" err="1">
                <a:solidFill>
                  <a:schemeClr val="dk1"/>
                </a:solidFill>
              </a:rPr>
              <a:t>un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évènement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aux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seuls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invités</a:t>
            </a:r>
            <a:r>
              <a:rPr lang="de-CH" dirty="0">
                <a:solidFill>
                  <a:schemeClr val="dk1"/>
                </a:solidFill>
              </a:rPr>
              <a:t> (</a:t>
            </a:r>
            <a:r>
              <a:rPr lang="de-CH" dirty="0" err="1">
                <a:solidFill>
                  <a:schemeClr val="dk1"/>
                </a:solidFill>
              </a:rPr>
              <a:t>participants</a:t>
            </a:r>
            <a:r>
              <a:rPr lang="de-CH" dirty="0">
                <a:solidFill>
                  <a:schemeClr val="dk1"/>
                </a:solidFill>
              </a:rPr>
              <a:t> </a:t>
            </a:r>
            <a:r>
              <a:rPr lang="de-CH" dirty="0" err="1">
                <a:solidFill>
                  <a:schemeClr val="dk1"/>
                </a:solidFill>
              </a:rPr>
              <a:t>potentiels</a:t>
            </a:r>
            <a:r>
              <a:rPr lang="de-CH" dirty="0">
                <a:solidFill>
                  <a:schemeClr val="dk1"/>
                </a:solidFill>
              </a:rPr>
              <a:t>)</a:t>
            </a:r>
          </a:p>
          <a:p>
            <a:pPr marL="36195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de-CH" sz="1600" spc="-40" dirty="0">
                <a:solidFill>
                  <a:schemeClr val="dk1"/>
                </a:solidFill>
              </a:rPr>
              <a:t>La </a:t>
            </a:r>
            <a:r>
              <a:rPr lang="de-CH" sz="1600" spc="-40" dirty="0" err="1">
                <a:solidFill>
                  <a:schemeClr val="dk1"/>
                </a:solidFill>
              </a:rPr>
              <a:t>planification</a:t>
            </a:r>
            <a:r>
              <a:rPr lang="de-CH" sz="1600" spc="-40" dirty="0">
                <a:solidFill>
                  <a:schemeClr val="dk1"/>
                </a:solidFill>
              </a:rPr>
              <a:t> de </a:t>
            </a:r>
            <a:r>
              <a:rPr lang="de-CH" sz="1600" spc="-40" dirty="0" err="1">
                <a:solidFill>
                  <a:schemeClr val="dk1"/>
                </a:solidFill>
              </a:rPr>
              <a:t>nouvelles</a:t>
            </a:r>
            <a:r>
              <a:rPr lang="de-CH" sz="1600" spc="-40" dirty="0">
                <a:solidFill>
                  <a:schemeClr val="dk1"/>
                </a:solidFill>
              </a:rPr>
              <a:t> </a:t>
            </a:r>
            <a:r>
              <a:rPr lang="de-CH" sz="1600" spc="-40" dirty="0" err="1">
                <a:solidFill>
                  <a:schemeClr val="dk1"/>
                </a:solidFill>
              </a:rPr>
              <a:t>fonctionnalités</a:t>
            </a:r>
            <a:r>
              <a:rPr lang="de-CH" sz="1600" spc="-40" dirty="0">
                <a:solidFill>
                  <a:schemeClr val="dk1"/>
                </a:solidFill>
              </a:rPr>
              <a:t> </a:t>
            </a:r>
            <a:r>
              <a:rPr lang="de-CH" sz="1600" spc="-40" dirty="0" err="1">
                <a:solidFill>
                  <a:schemeClr val="dk1"/>
                </a:solidFill>
              </a:rPr>
              <a:t>débutera</a:t>
            </a:r>
            <a:r>
              <a:rPr lang="de-CH" sz="1600" spc="-40" dirty="0">
                <a:solidFill>
                  <a:schemeClr val="dk1"/>
                </a:solidFill>
              </a:rPr>
              <a:t> en </a:t>
            </a:r>
            <a:r>
              <a:rPr lang="de-CH" sz="1600" spc="-40" dirty="0" err="1">
                <a:solidFill>
                  <a:schemeClr val="dk1"/>
                </a:solidFill>
              </a:rPr>
              <a:t>mai</a:t>
            </a:r>
            <a:r>
              <a:rPr lang="de-CH" sz="1600" spc="-40" dirty="0">
                <a:solidFill>
                  <a:schemeClr val="dk1"/>
                </a:solidFill>
              </a:rPr>
              <a:t> 2025, </a:t>
            </a:r>
            <a:r>
              <a:rPr lang="de-CH" sz="1600" spc="-40" dirty="0" err="1">
                <a:solidFill>
                  <a:schemeClr val="dk1"/>
                </a:solidFill>
              </a:rPr>
              <a:t>pour</a:t>
            </a:r>
            <a:r>
              <a:rPr lang="de-CH" sz="1600" spc="-40" dirty="0">
                <a:solidFill>
                  <a:schemeClr val="dk1"/>
                </a:solidFill>
              </a:rPr>
              <a:t> la </a:t>
            </a:r>
            <a:r>
              <a:rPr lang="de-CH" sz="1600" spc="-40" dirty="0" err="1">
                <a:solidFill>
                  <a:schemeClr val="dk1"/>
                </a:solidFill>
              </a:rPr>
              <a:t>période</a:t>
            </a:r>
            <a:r>
              <a:rPr lang="de-CH" sz="1600" spc="-40" dirty="0">
                <a:solidFill>
                  <a:schemeClr val="dk1"/>
                </a:solidFill>
              </a:rPr>
              <a:t> 2025/2026</a:t>
            </a:r>
            <a:endParaRPr sz="1400" b="0" i="0" u="none" strike="noStrike" cap="none" spc="-4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02;p8">
            <a:extLst>
              <a:ext uri="{FF2B5EF4-FFF2-40B4-BE49-F238E27FC236}">
                <a16:creationId xmlns:a16="http://schemas.microsoft.com/office/drawing/2014/main" id="{BE0AD8A7-BA3F-106D-1025-B4FA370AA0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345016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2352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i="1" cap="small" dirty="0">
                <a:latin typeface="Arial"/>
                <a:ea typeface="Arial"/>
                <a:cs typeface="Arial"/>
                <a:sym typeface="Arial"/>
              </a:rPr>
              <a:t>Rapport </a:t>
            </a:r>
            <a:r>
              <a:rPr lang="de-CH" sz="2600" i="1" cap="small" dirty="0" err="1">
                <a:latin typeface="Arial"/>
                <a:ea typeface="Arial"/>
                <a:cs typeface="Arial"/>
                <a:sym typeface="Arial"/>
              </a:rPr>
              <a:t>d’étape</a:t>
            </a:r>
            <a:r>
              <a:rPr lang="de-CH" sz="2600" i="1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planification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Polaris</a:t>
            </a:r>
            <a:endParaRPr sz="24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>
          <a:extLst>
            <a:ext uri="{FF2B5EF4-FFF2-40B4-BE49-F238E27FC236}">
              <a16:creationId xmlns:a16="http://schemas.microsoft.com/office/drawing/2014/main" id="{433CEDB6-B1F6-652D-1CD9-D82AFFA9A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>
            <a:extLst>
              <a:ext uri="{FF2B5EF4-FFF2-40B4-BE49-F238E27FC236}">
                <a16:creationId xmlns:a16="http://schemas.microsoft.com/office/drawing/2014/main" id="{F019C585-09CC-D7BB-CF95-B28EAEF199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2183" y="933353"/>
            <a:ext cx="8513749" cy="3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1">
            <a:extLst>
              <a:ext uri="{FF2B5EF4-FFF2-40B4-BE49-F238E27FC236}">
                <a16:creationId xmlns:a16="http://schemas.microsoft.com/office/drawing/2014/main" id="{C38D0E44-450B-4A56-C678-D480CD8AD1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cercle, symbole, Graphique, rouge&#10;&#10;Description générée automatiquement">
            <a:extLst>
              <a:ext uri="{FF2B5EF4-FFF2-40B4-BE49-F238E27FC236}">
                <a16:creationId xmlns:a16="http://schemas.microsoft.com/office/drawing/2014/main" id="{A7670AC6-5BF0-F196-5814-7E1F245D4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728" y="571747"/>
            <a:ext cx="3024658" cy="288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671F177-7627-7E68-B462-0D15536CB0E4}"/>
              </a:ext>
            </a:extLst>
          </p:cNvPr>
          <p:cNvSpPr txBox="1"/>
          <p:nvPr/>
        </p:nvSpPr>
        <p:spPr>
          <a:xfrm>
            <a:off x="2307479" y="3503918"/>
            <a:ext cx="4503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Bon appétit !</a:t>
            </a:r>
          </a:p>
        </p:txBody>
      </p:sp>
    </p:spTree>
    <p:extLst>
      <p:ext uri="{BB962C8B-B14F-4D97-AF65-F5344CB8AC3E}">
        <p14:creationId xmlns:p14="http://schemas.microsoft.com/office/powerpoint/2010/main" val="206691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AA4A47EE-7F24-F6DB-7339-911158950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>
            <a:extLst>
              <a:ext uri="{FF2B5EF4-FFF2-40B4-BE49-F238E27FC236}">
                <a16:creationId xmlns:a16="http://schemas.microsoft.com/office/drawing/2014/main" id="{D380022E-A5D4-074C-4910-5F747FE2D8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345016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2352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Polaris |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Historique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principales</a:t>
            </a:r>
            <a:endParaRPr sz="3200" dirty="0"/>
          </a:p>
        </p:txBody>
      </p:sp>
      <p:pic>
        <p:nvPicPr>
          <p:cNvPr id="78" name="Google Shape;78;p2">
            <a:extLst>
              <a:ext uri="{FF2B5EF4-FFF2-40B4-BE49-F238E27FC236}">
                <a16:creationId xmlns:a16="http://schemas.microsoft.com/office/drawing/2014/main" id="{5476F395-EE7D-95BF-4EB5-C5189DC5C3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AB07960-1259-6D57-CA50-C04282D78028}"/>
              </a:ext>
            </a:extLst>
          </p:cNvPr>
          <p:cNvGraphicFramePr>
            <a:graphicFrameLocks noGrp="1"/>
          </p:cNvGraphicFramePr>
          <p:nvPr/>
        </p:nvGraphicFramePr>
        <p:xfrm>
          <a:off x="1335168" y="904464"/>
          <a:ext cx="6476832" cy="96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472">
                  <a:extLst>
                    <a:ext uri="{9D8B030D-6E8A-4147-A177-3AD203B41FA5}">
                      <a16:colId xmlns:a16="http://schemas.microsoft.com/office/drawing/2014/main" val="3141129426"/>
                    </a:ext>
                  </a:extLst>
                </a:gridCol>
                <a:gridCol w="1079472">
                  <a:extLst>
                    <a:ext uri="{9D8B030D-6E8A-4147-A177-3AD203B41FA5}">
                      <a16:colId xmlns:a16="http://schemas.microsoft.com/office/drawing/2014/main" val="2048908341"/>
                    </a:ext>
                  </a:extLst>
                </a:gridCol>
                <a:gridCol w="1079472">
                  <a:extLst>
                    <a:ext uri="{9D8B030D-6E8A-4147-A177-3AD203B41FA5}">
                      <a16:colId xmlns:a16="http://schemas.microsoft.com/office/drawing/2014/main" val="2217910846"/>
                    </a:ext>
                  </a:extLst>
                </a:gridCol>
                <a:gridCol w="1079472">
                  <a:extLst>
                    <a:ext uri="{9D8B030D-6E8A-4147-A177-3AD203B41FA5}">
                      <a16:colId xmlns:a16="http://schemas.microsoft.com/office/drawing/2014/main" val="3590846553"/>
                    </a:ext>
                  </a:extLst>
                </a:gridCol>
                <a:gridCol w="1079472">
                  <a:extLst>
                    <a:ext uri="{9D8B030D-6E8A-4147-A177-3AD203B41FA5}">
                      <a16:colId xmlns:a16="http://schemas.microsoft.com/office/drawing/2014/main" val="141773032"/>
                    </a:ext>
                  </a:extLst>
                </a:gridCol>
                <a:gridCol w="1079472">
                  <a:extLst>
                    <a:ext uri="{9D8B030D-6E8A-4147-A177-3AD203B41FA5}">
                      <a16:colId xmlns:a16="http://schemas.microsoft.com/office/drawing/2014/main" val="432829881"/>
                    </a:ext>
                  </a:extLst>
                </a:gridCol>
              </a:tblGrid>
              <a:tr h="524649">
                <a:tc>
                  <a:txBody>
                    <a:bodyPr/>
                    <a:lstStyle/>
                    <a:p>
                      <a:pPr algn="ctr" fontAlgn="ctr"/>
                      <a:endParaRPr lang="fr-CH" sz="12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Polaris 1.0</a:t>
                      </a:r>
                      <a:br>
                        <a:rPr lang="fr-C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</a:br>
                      <a:r>
                        <a:rPr lang="fr-CH" sz="10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12.01.2021</a:t>
                      </a:r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Polaris 1.1</a:t>
                      </a:r>
                      <a:br>
                        <a:rPr lang="fr-C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</a:br>
                      <a:r>
                        <a:rPr lang="fr-CH" sz="10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31.12.2021</a:t>
                      </a:r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Polaris 1.2</a:t>
                      </a:r>
                      <a:br>
                        <a:rPr lang="fr-C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</a:br>
                      <a:r>
                        <a:rPr lang="fr-CH" sz="10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31.05.2022</a:t>
                      </a:r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Polaris 1.3</a:t>
                      </a:r>
                      <a:br>
                        <a:rPr lang="fr-C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</a:br>
                      <a:r>
                        <a:rPr lang="fr-CH" sz="10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30.06.2023</a:t>
                      </a:r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Polaris 1.4</a:t>
                      </a:r>
                      <a:br>
                        <a:rPr lang="fr-C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</a:br>
                      <a:r>
                        <a:rPr lang="fr-CH" sz="10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02.09.2024</a:t>
                      </a:r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864168"/>
                  </a:ext>
                </a:extLst>
              </a:tr>
              <a:tr h="439719">
                <a:tc>
                  <a:txBody>
                    <a:bodyPr/>
                    <a:lstStyle/>
                    <a:p>
                      <a:pPr algn="ctr"/>
                      <a:r>
                        <a:rPr lang="fr-CH" sz="140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Districts</a:t>
                      </a:r>
                    </a:p>
                  </a:txBody>
                  <a:tcPr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rgbClr val="009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38758"/>
                  </a:ext>
                </a:extLst>
              </a:tr>
            </a:tbl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F1B1FCC-55A1-7062-72FD-4AA607BC8027}"/>
              </a:ext>
            </a:extLst>
          </p:cNvPr>
          <p:cNvGraphicFramePr>
            <a:graphicFrameLocks/>
          </p:cNvGraphicFramePr>
          <p:nvPr/>
        </p:nvGraphicFramePr>
        <p:xfrm>
          <a:off x="1332000" y="1988263"/>
          <a:ext cx="6480000" cy="257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926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>
          <a:extLst>
            <a:ext uri="{FF2B5EF4-FFF2-40B4-BE49-F238E27FC236}">
              <a16:creationId xmlns:a16="http://schemas.microsoft.com/office/drawing/2014/main" id="{692BA73E-D312-528B-B74D-24B5A1FA9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>
            <a:extLst>
              <a:ext uri="{FF2B5EF4-FFF2-40B4-BE49-F238E27FC236}">
                <a16:creationId xmlns:a16="http://schemas.microsoft.com/office/drawing/2014/main" id="{F281BAD5-DC1F-61B7-AF1F-7601F75780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2183" y="933353"/>
            <a:ext cx="8513749" cy="3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1">
            <a:extLst>
              <a:ext uri="{FF2B5EF4-FFF2-40B4-BE49-F238E27FC236}">
                <a16:creationId xmlns:a16="http://schemas.microsoft.com/office/drawing/2014/main" id="{1B51906F-E192-0B3E-6AF3-AC42A2803FC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Principales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fonctionnalités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de Polaris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tous</a:t>
            </a:r>
            <a:endParaRPr dirty="0"/>
          </a:p>
        </p:txBody>
      </p:sp>
      <p:pic>
        <p:nvPicPr>
          <p:cNvPr id="323" name="Google Shape;323;p21">
            <a:extLst>
              <a:ext uri="{FF2B5EF4-FFF2-40B4-BE49-F238E27FC236}">
                <a16:creationId xmlns:a16="http://schemas.microsoft.com/office/drawing/2014/main" id="{7315A5AC-333F-881C-64A9-5308A66A59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F40D3147-F5D0-4587-333B-F9366DBFFE01}"/>
              </a:ext>
            </a:extLst>
          </p:cNvPr>
          <p:cNvGrpSpPr>
            <a:grpSpLocks noChangeAspect="1"/>
          </p:cNvGrpSpPr>
          <p:nvPr/>
        </p:nvGrpSpPr>
        <p:grpSpPr>
          <a:xfrm>
            <a:off x="959057" y="933353"/>
            <a:ext cx="7200000" cy="3600000"/>
            <a:chOff x="360000" y="2636530"/>
            <a:chExt cx="6120000" cy="3060000"/>
          </a:xfrm>
        </p:grpSpPr>
        <p:sp>
          <p:nvSpPr>
            <p:cNvPr id="2" name="Espace réservé du contenu 2">
              <a:extLst>
                <a:ext uri="{FF2B5EF4-FFF2-40B4-BE49-F238E27FC236}">
                  <a16:creationId xmlns:a16="http://schemas.microsoft.com/office/drawing/2014/main" id="{D7BAF67B-C7F2-94C8-B133-859DD69B047C}"/>
                </a:ext>
              </a:extLst>
            </p:cNvPr>
            <p:cNvSpPr txBox="1">
              <a:spLocks/>
            </p:cNvSpPr>
            <p:nvPr/>
          </p:nvSpPr>
          <p:spPr>
            <a:xfrm>
              <a:off x="360000" y="2636530"/>
              <a:ext cx="6120000" cy="3060000"/>
            </a:xfrm>
            <a:prstGeom prst="rect">
              <a:avLst/>
            </a:prstGeom>
            <a:solidFill>
              <a:srgbClr val="0050A3"/>
            </a:solidFill>
            <a:ln w="12700">
              <a:solidFill>
                <a:srgbClr val="F7AF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72000" tIns="72000" rIns="72000" bIns="72000" rtlCol="0">
              <a:noAutofit/>
            </a:bodyPr>
            <a:lstStyle>
              <a:lvl1pPr marL="154740" indent="-154740" algn="l" defTabSz="618961" rtl="0" eaLnBrk="1" latinLnBrk="0" hangingPunct="1">
                <a:lnSpc>
                  <a:spcPct val="90000"/>
                </a:lnSpc>
                <a:spcBef>
                  <a:spcPts val="677"/>
                </a:spcBef>
                <a:buFont typeface="Arial" panose="020B0604020202020204" pitchFamily="34" charset="0"/>
                <a:buChar char="•"/>
                <a:defRPr sz="18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4221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6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3701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3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3181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92662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2142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11622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21102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30583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</a:pPr>
              <a:endParaRPr lang="fr-CH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" name="Espace réservé du contenu 2">
              <a:extLst>
                <a:ext uri="{FF2B5EF4-FFF2-40B4-BE49-F238E27FC236}">
                  <a16:creationId xmlns:a16="http://schemas.microsoft.com/office/drawing/2014/main" id="{DBB11652-5C15-AAA8-0853-0FDFA59BD41E}"/>
                </a:ext>
              </a:extLst>
            </p:cNvPr>
            <p:cNvSpPr txBox="1">
              <a:spLocks/>
            </p:cNvSpPr>
            <p:nvPr/>
          </p:nvSpPr>
          <p:spPr>
            <a:xfrm>
              <a:off x="360000" y="2636530"/>
              <a:ext cx="6120000" cy="3060000"/>
            </a:xfrm>
            <a:prstGeom prst="rect">
              <a:avLst/>
            </a:prstGeom>
            <a:solidFill>
              <a:srgbClr val="0050A3"/>
            </a:solidFill>
            <a:ln w="12700">
              <a:solidFill>
                <a:srgbClr val="F7AF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atte">
              <a:bevelT w="152400" h="50800" prst="softRound"/>
              <a:bevelB w="152400" h="50800" prst="softRound"/>
            </a:sp3d>
          </p:spPr>
          <p:txBody>
            <a:bodyPr vert="horz" lIns="72000" tIns="72000" rIns="72000" bIns="72000" rtlCol="0">
              <a:noAutofit/>
            </a:bodyPr>
            <a:lstStyle>
              <a:lvl1pPr marL="154740" indent="-154740" algn="l" defTabSz="618961" rtl="0" eaLnBrk="1" latinLnBrk="0" hangingPunct="1">
                <a:lnSpc>
                  <a:spcPct val="90000"/>
                </a:lnSpc>
                <a:spcBef>
                  <a:spcPts val="677"/>
                </a:spcBef>
                <a:buFont typeface="Arial" panose="020B0604020202020204" pitchFamily="34" charset="0"/>
                <a:buChar char="•"/>
                <a:defRPr sz="18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4221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6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3701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3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83181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92662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2142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11622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21102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30583" indent="-154740" algn="l" defTabSz="618961" rtl="0" eaLnBrk="1" latinLnBrk="0" hangingPunct="1">
                <a:lnSpc>
                  <a:spcPct val="90000"/>
                </a:lnSpc>
                <a:spcBef>
                  <a:spcPts val="339"/>
                </a:spcBef>
                <a:buFont typeface="Arial" panose="020B0604020202020204" pitchFamily="34" charset="0"/>
                <a:buChar char="•"/>
                <a:defRPr sz="12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</a:pPr>
              <a:endParaRPr lang="fr-CH" sz="1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B2361FA7-A7EF-E82F-FCC0-95A1A397D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124269" y="2750881"/>
              <a:ext cx="2592000" cy="2844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CDA1CB9-8C73-ED19-7AFB-DFA90B1D1822}"/>
                </a:ext>
              </a:extLst>
            </p:cNvPr>
            <p:cNvSpPr txBox="1"/>
            <p:nvPr/>
          </p:nvSpPr>
          <p:spPr>
            <a:xfrm>
              <a:off x="443344" y="4688515"/>
              <a:ext cx="1614055" cy="340094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Actualités et informations du Club/District</a:t>
              </a:r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E68564B1-B015-4238-4CA6-19A91581C7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6944" y="3970941"/>
              <a:ext cx="324499" cy="781168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11F1BA1-5F7E-6ECE-CE99-EDBE1B48AB4F}"/>
                </a:ext>
              </a:extLst>
            </p:cNvPr>
            <p:cNvSpPr txBox="1"/>
            <p:nvPr/>
          </p:nvSpPr>
          <p:spPr>
            <a:xfrm>
              <a:off x="443345" y="5190501"/>
              <a:ext cx="1614054" cy="340094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Actualités et informations des autres clubs/districts</a:t>
              </a: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2D450FA7-46B2-1C11-28F3-9A9687F1DA9D}"/>
                </a:ext>
              </a:extLst>
            </p:cNvPr>
            <p:cNvCxnSpPr>
              <a:cxnSpLocks/>
            </p:cNvCxnSpPr>
            <p:nvPr/>
          </p:nvCxnSpPr>
          <p:spPr>
            <a:xfrm>
              <a:off x="1935778" y="5390556"/>
              <a:ext cx="231097" cy="0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579D508-54EF-223C-75EE-8F8440543E2B}"/>
                </a:ext>
              </a:extLst>
            </p:cNvPr>
            <p:cNvSpPr txBox="1"/>
            <p:nvPr/>
          </p:nvSpPr>
          <p:spPr>
            <a:xfrm>
              <a:off x="5202156" y="2888879"/>
              <a:ext cx="864000" cy="209288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Connecté.e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E8850FB9-491C-D80F-AE6E-11EB6751A6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4413" y="2885548"/>
              <a:ext cx="634544" cy="126982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90AA9B0-EB4A-4A23-E270-87F8966C3732}"/>
                </a:ext>
              </a:extLst>
            </p:cNvPr>
            <p:cNvSpPr txBox="1"/>
            <p:nvPr/>
          </p:nvSpPr>
          <p:spPr>
            <a:xfrm>
              <a:off x="5209877" y="3363191"/>
              <a:ext cx="972000" cy="209288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Bouton AIDE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44CCB6D-5832-A2C2-FE58-7B14875158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1564" y="3024000"/>
              <a:ext cx="674739" cy="390294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EAEAF9A-2A4E-72D8-9030-380859ED4457}"/>
                </a:ext>
              </a:extLst>
            </p:cNvPr>
            <p:cNvSpPr txBox="1"/>
            <p:nvPr/>
          </p:nvSpPr>
          <p:spPr>
            <a:xfrm>
              <a:off x="4718938" y="3846382"/>
              <a:ext cx="1695717" cy="209288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Calendrier de Club/District</a:t>
              </a: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6B86A330-D688-C728-C07D-3B48F76005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17179" y="3034900"/>
              <a:ext cx="603891" cy="874959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C78A42BD-E834-BB97-D6A1-5E7340607C4D}"/>
                </a:ext>
              </a:extLst>
            </p:cNvPr>
            <p:cNvSpPr txBox="1"/>
            <p:nvPr/>
          </p:nvSpPr>
          <p:spPr>
            <a:xfrm>
              <a:off x="4911435" y="4350389"/>
              <a:ext cx="1503219" cy="209288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Contacts (Club/District)</a:t>
              </a:r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9CACC19-2635-0C56-C331-E91A5E4AA4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04365" y="3034900"/>
              <a:ext cx="860134" cy="1427700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93DCEC87-7915-F0BC-79B4-486014329BBA}"/>
                </a:ext>
              </a:extLst>
            </p:cNvPr>
            <p:cNvSpPr txBox="1"/>
            <p:nvPr/>
          </p:nvSpPr>
          <p:spPr>
            <a:xfrm>
              <a:off x="604351" y="2898539"/>
              <a:ext cx="1260000" cy="1342932"/>
            </a:xfrm>
            <a:prstGeom prst="rect">
              <a:avLst/>
            </a:prstGeom>
            <a:gradFill>
              <a:gsLst>
                <a:gs pos="0">
                  <a:srgbClr val="F7AF3F">
                    <a:lumMod val="79847"/>
                    <a:lumOff val="20153"/>
                  </a:srgbClr>
                </a:gs>
                <a:gs pos="78000">
                  <a:srgbClr val="F7AF3F">
                    <a:alpha val="85690"/>
                  </a:srgbClr>
                </a:gs>
                <a:gs pos="89000">
                  <a:srgbClr val="F7AF3F">
                    <a:alpha val="70285"/>
                  </a:srgbClr>
                </a:gs>
                <a:gs pos="100000">
                  <a:srgbClr val="F7AF3F">
                    <a:alpha val="49761"/>
                  </a:srgbClr>
                </a:gs>
              </a:gsLst>
              <a:lin ang="540000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Accueil</a:t>
              </a:r>
            </a:p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Vie du club/district</a:t>
              </a:r>
            </a:p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Effectif</a:t>
              </a:r>
            </a:p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Club/District</a:t>
              </a:r>
            </a:p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Documents</a:t>
              </a:r>
            </a:p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Mes réglages</a:t>
              </a:r>
            </a:p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Mes présences</a:t>
              </a:r>
            </a:p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Mes finances</a:t>
              </a:r>
            </a:p>
            <a:p>
              <a:pPr algn="ctr">
                <a:spcBef>
                  <a:spcPts val="100"/>
                </a:spcBef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Déconnexion</a:t>
              </a:r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026934D9-B46A-5F83-19E0-FA74391CE8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4681" y="3057323"/>
              <a:ext cx="462194" cy="376181"/>
            </a:xfrm>
            <a:prstGeom prst="line">
              <a:avLst/>
            </a:pr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126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>
          <a:extLst>
            <a:ext uri="{FF2B5EF4-FFF2-40B4-BE49-F238E27FC236}">
              <a16:creationId xmlns:a16="http://schemas.microsoft.com/office/drawing/2014/main" id="{269FA2E9-A13C-591E-9896-1FA800C32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>
            <a:extLst>
              <a:ext uri="{FF2B5EF4-FFF2-40B4-BE49-F238E27FC236}">
                <a16:creationId xmlns:a16="http://schemas.microsoft.com/office/drawing/2014/main" id="{A59BCDDB-31B1-494F-A5A7-19A3AD773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2183" y="933353"/>
            <a:ext cx="8513749" cy="3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1">
            <a:extLst>
              <a:ext uri="{FF2B5EF4-FFF2-40B4-BE49-F238E27FC236}">
                <a16:creationId xmlns:a16="http://schemas.microsoft.com/office/drawing/2014/main" id="{BDE887FF-5880-7A0A-EBA8-1E2C2B1EF8A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Principales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fonctionnalités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de Polaris (Admins)</a:t>
            </a:r>
            <a:endParaRPr dirty="0"/>
          </a:p>
        </p:txBody>
      </p:sp>
      <p:pic>
        <p:nvPicPr>
          <p:cNvPr id="323" name="Google Shape;323;p21">
            <a:extLst>
              <a:ext uri="{FF2B5EF4-FFF2-40B4-BE49-F238E27FC236}">
                <a16:creationId xmlns:a16="http://schemas.microsoft.com/office/drawing/2014/main" id="{DC7D5FFF-9CC5-252C-B106-95A8B94261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A1256492-9B3C-5D62-467F-303B2BF8C597}"/>
              </a:ext>
            </a:extLst>
          </p:cNvPr>
          <p:cNvGrpSpPr>
            <a:grpSpLocks noChangeAspect="1"/>
          </p:cNvGrpSpPr>
          <p:nvPr/>
        </p:nvGrpSpPr>
        <p:grpSpPr>
          <a:xfrm>
            <a:off x="436865" y="1111156"/>
            <a:ext cx="8270270" cy="3600000"/>
            <a:chOff x="360000" y="7020000"/>
            <a:chExt cx="6120000" cy="2664969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3D55BF67-C7E2-C768-40DF-26E55503F0D5}"/>
                </a:ext>
              </a:extLst>
            </p:cNvPr>
            <p:cNvSpPr/>
            <p:nvPr/>
          </p:nvSpPr>
          <p:spPr>
            <a:xfrm>
              <a:off x="360000" y="7020000"/>
              <a:ext cx="6120000" cy="468000"/>
            </a:xfrm>
            <a:prstGeom prst="roundRect">
              <a:avLst/>
            </a:prstGeom>
            <a:solidFill>
              <a:srgbClr val="0050A3"/>
            </a:solidFill>
            <a:ln w="19050">
              <a:solidFill>
                <a:srgbClr val="F7AF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Outil pour Clubs, Districts, Fondations, Amicales …</a:t>
              </a:r>
              <a:endParaRPr lang="fr-CH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BDB84AD8-F72D-E2D9-9FA7-26EF28E37102}"/>
                </a:ext>
              </a:extLst>
            </p:cNvPr>
            <p:cNvSpPr/>
            <p:nvPr/>
          </p:nvSpPr>
          <p:spPr>
            <a:xfrm>
              <a:off x="360000" y="7526576"/>
              <a:ext cx="900000" cy="360000"/>
            </a:xfrm>
            <a:prstGeom prst="roundRect">
              <a:avLst/>
            </a:prstGeom>
            <a:solidFill>
              <a:srgbClr val="0050A3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fr-CH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Archivage</a:t>
              </a:r>
              <a:endParaRPr lang="fr-CH" sz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483172FF-437B-071C-3FA2-9788465B6A75}"/>
                </a:ext>
              </a:extLst>
            </p:cNvPr>
            <p:cNvSpPr/>
            <p:nvPr/>
          </p:nvSpPr>
          <p:spPr>
            <a:xfrm>
              <a:off x="360000" y="7922576"/>
              <a:ext cx="900000" cy="180000"/>
            </a:xfrm>
            <a:prstGeom prst="roundRect">
              <a:avLst/>
            </a:prstGeom>
            <a:solidFill>
              <a:srgbClr val="0050A3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Documents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C2598B80-482A-1E96-9B13-F555A935EE78}"/>
                </a:ext>
              </a:extLst>
            </p:cNvPr>
            <p:cNvSpPr/>
            <p:nvPr/>
          </p:nvSpPr>
          <p:spPr>
            <a:xfrm>
              <a:off x="1296000" y="7526576"/>
              <a:ext cx="3240000" cy="360000"/>
            </a:xfrm>
            <a:prstGeom prst="roundRect">
              <a:avLst/>
            </a:prstGeom>
            <a:solidFill>
              <a:srgbClr val="0050A3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Communication</a:t>
              </a:r>
              <a:endParaRPr lang="fr-CH" sz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155490DA-3FFC-A538-046B-2BA254CDC364}"/>
                </a:ext>
              </a:extLst>
            </p:cNvPr>
            <p:cNvSpPr/>
            <p:nvPr/>
          </p:nvSpPr>
          <p:spPr>
            <a:xfrm>
              <a:off x="4572000" y="7530669"/>
              <a:ext cx="1908000" cy="360000"/>
            </a:xfrm>
            <a:prstGeom prst="roundRect">
              <a:avLst/>
            </a:prstGeom>
            <a:solidFill>
              <a:srgbClr val="F7AF3F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Gestion</a:t>
              </a:r>
              <a:endParaRPr lang="fr-CH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D21454D9-B39E-AF89-690A-8C52E1FD7F20}"/>
                </a:ext>
              </a:extLst>
            </p:cNvPr>
            <p:cNvSpPr/>
            <p:nvPr/>
          </p:nvSpPr>
          <p:spPr>
            <a:xfrm>
              <a:off x="360000" y="8138576"/>
              <a:ext cx="900000" cy="360000"/>
            </a:xfrm>
            <a:prstGeom prst="roundRect">
              <a:avLst/>
            </a:prstGeom>
            <a:solidFill>
              <a:srgbClr val="0050A3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Galeries de photos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496C013A-B23E-B6C0-AE04-6A04318ACBE8}"/>
                </a:ext>
              </a:extLst>
            </p:cNvPr>
            <p:cNvSpPr/>
            <p:nvPr/>
          </p:nvSpPr>
          <p:spPr>
            <a:xfrm>
              <a:off x="1295999" y="7921830"/>
              <a:ext cx="1692000" cy="576745"/>
            </a:xfrm>
            <a:prstGeom prst="roundRect">
              <a:avLst/>
            </a:prstGeom>
            <a:solidFill>
              <a:srgbClr val="0050A3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Communication externe</a:t>
              </a:r>
            </a:p>
            <a:p>
              <a:pPr algn="ctr"/>
              <a:endParaRPr lang="fr-CH" sz="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endParaRPr>
            </a:p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Site Internet public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7EF09984-3FB8-E2B6-9412-714EDD2B410A}"/>
                </a:ext>
              </a:extLst>
            </p:cNvPr>
            <p:cNvSpPr/>
            <p:nvPr/>
          </p:nvSpPr>
          <p:spPr>
            <a:xfrm>
              <a:off x="3024000" y="7922576"/>
              <a:ext cx="1512000" cy="360000"/>
            </a:xfrm>
            <a:prstGeom prst="roundRect">
              <a:avLst/>
            </a:prstGeom>
            <a:solidFill>
              <a:srgbClr val="0050A3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Communication interne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360441DC-D4CF-2F2C-9BDA-EB8DF3DB1B96}"/>
                </a:ext>
              </a:extLst>
            </p:cNvPr>
            <p:cNvSpPr/>
            <p:nvPr/>
          </p:nvSpPr>
          <p:spPr>
            <a:xfrm>
              <a:off x="1294335" y="8534575"/>
              <a:ext cx="1691998" cy="931537"/>
            </a:xfrm>
            <a:prstGeom prst="roundRect">
              <a:avLst/>
            </a:prstGeom>
            <a:solidFill>
              <a:srgbClr val="0050A3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Promotion des publications dans d'autres unités (clubs/districts)</a:t>
              </a:r>
              <a:endParaRPr lang="fr-CH" sz="10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7E396AD3-6763-F813-4BA9-B85AD583181C}"/>
                </a:ext>
              </a:extLst>
            </p:cNvPr>
            <p:cNvSpPr/>
            <p:nvPr/>
          </p:nvSpPr>
          <p:spPr>
            <a:xfrm>
              <a:off x="3024000" y="8316840"/>
              <a:ext cx="1512000" cy="579262"/>
            </a:xfrm>
            <a:prstGeom prst="roundRect">
              <a:avLst/>
            </a:prstGeom>
            <a:solidFill>
              <a:srgbClr val="0050A3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Site Internet avec accès sécurisé par login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ADD35D43-C73A-E080-4388-9A732EDF727F}"/>
                </a:ext>
              </a:extLst>
            </p:cNvPr>
            <p:cNvSpPr/>
            <p:nvPr/>
          </p:nvSpPr>
          <p:spPr>
            <a:xfrm>
              <a:off x="3022432" y="8930366"/>
              <a:ext cx="1512000" cy="360000"/>
            </a:xfrm>
            <a:prstGeom prst="roundRect">
              <a:avLst/>
            </a:prstGeom>
            <a:solidFill>
              <a:srgbClr val="0050A3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Gestion des mails et Newsletters</a:t>
              </a:r>
              <a:endParaRPr lang="fr-CH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5AB830AE-E175-5FDE-FE94-6BDCC963C38B}"/>
                </a:ext>
              </a:extLst>
            </p:cNvPr>
            <p:cNvSpPr/>
            <p:nvPr/>
          </p:nvSpPr>
          <p:spPr>
            <a:xfrm>
              <a:off x="3022432" y="9324969"/>
              <a:ext cx="1512000" cy="360000"/>
            </a:xfrm>
            <a:prstGeom prst="roundRect">
              <a:avLst/>
            </a:prstGeom>
            <a:solidFill>
              <a:srgbClr val="0050A3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dirty="0">
                  <a:solidFill>
                    <a:schemeClr val="tx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Outil de gestion des manifestations</a:t>
              </a:r>
              <a:endParaRPr lang="fr-CH" sz="10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3586E2C6-D5EF-9576-7AF9-0C2E8EC2AAA2}"/>
                </a:ext>
              </a:extLst>
            </p:cNvPr>
            <p:cNvSpPr/>
            <p:nvPr/>
          </p:nvSpPr>
          <p:spPr>
            <a:xfrm>
              <a:off x="4572000" y="7922811"/>
              <a:ext cx="1908000" cy="790018"/>
            </a:xfrm>
            <a:prstGeom prst="roundRect">
              <a:avLst/>
            </a:prstGeom>
            <a:solidFill>
              <a:srgbClr val="F7AF3F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Unique outil de gestion des effectifs</a:t>
              </a:r>
            </a:p>
            <a:p>
              <a:pPr algn="ctr"/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Synchronisation automatique journalière avec le RI</a:t>
              </a:r>
              <a:endParaRPr lang="fr-CH" sz="10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1BE5DC60-11D3-2A00-0386-B588EECCAEDD}"/>
                </a:ext>
              </a:extLst>
            </p:cNvPr>
            <p:cNvSpPr/>
            <p:nvPr/>
          </p:nvSpPr>
          <p:spPr>
            <a:xfrm>
              <a:off x="4572000" y="8743011"/>
              <a:ext cx="1908000" cy="931537"/>
            </a:xfrm>
            <a:prstGeom prst="roundRect">
              <a:avLst/>
            </a:prstGeom>
            <a:solidFill>
              <a:srgbClr val="F7AF3F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938" algn="ctr"/>
              <a:r>
                <a:rPr lang="fr-CH" sz="10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Outil de gestion financière</a:t>
              </a:r>
            </a:p>
            <a:p>
              <a:pPr marL="108000" indent="-1080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Finances des évènements</a:t>
              </a:r>
            </a:p>
            <a:p>
              <a:pPr marL="108000" indent="-1080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Comptes financiers des membres</a:t>
              </a:r>
            </a:p>
            <a:p>
              <a:pPr marL="108000" indent="-1080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fr-CH" sz="10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Paiement en ligne direct</a:t>
              </a:r>
              <a:endParaRPr lang="fr-CH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01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 txBox="1">
            <a:spLocks noGrp="1"/>
          </p:cNvSpPr>
          <p:nvPr>
            <p:ph type="body" idx="1"/>
          </p:nvPr>
        </p:nvSpPr>
        <p:spPr>
          <a:xfrm>
            <a:off x="360000" y="791999"/>
            <a:ext cx="8640000" cy="398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indent="-2880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Situation Polaris en France</a:t>
            </a:r>
          </a:p>
          <a:p>
            <a:pPr marL="648000" lvl="1" indent="-288000">
              <a:spcBef>
                <a:spcPts val="0"/>
              </a:spcBef>
              <a:spcAft>
                <a:spcPts val="300"/>
              </a:spcAft>
              <a:buSzPts val="1600"/>
              <a:buFont typeface="Wingdings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En France, les effectifs des clubs diminuent </a:t>
            </a:r>
            <a:r>
              <a:rPr lang="fr-CH" sz="12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(-100 membres par trimestre)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=&gt; clubs plus petits</a:t>
            </a:r>
          </a:p>
          <a:p>
            <a:pPr marL="648000" lvl="1" indent="-288000">
              <a:spcBef>
                <a:spcPts val="0"/>
              </a:spcBef>
              <a:spcAft>
                <a:spcPts val="300"/>
              </a:spcAft>
              <a:buSzPts val="1600"/>
              <a:buFont typeface="Wingdings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Pour les clubs n'utilisant pas les fonctionnalités de Polaris, ce peut être trop cher =&gt; l'utilisation est fondamentale</a:t>
            </a:r>
          </a:p>
          <a:p>
            <a:pPr marL="648000" lvl="1" indent="-288000">
              <a:spcBef>
                <a:spcPts val="0"/>
              </a:spcBef>
              <a:spcAft>
                <a:spcPts val="300"/>
              </a:spcAft>
              <a:buSzPts val="1600"/>
              <a:buFont typeface="Wingdings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Il n'y aura pas de “Polaris-Light” à moitié prix. </a:t>
            </a:r>
          </a:p>
          <a:p>
            <a:pPr marL="648000" lvl="1" indent="-288000">
              <a:spcBef>
                <a:spcPts val="0"/>
              </a:spcBef>
              <a:spcAft>
                <a:spcPts val="300"/>
              </a:spcAft>
              <a:buSzPts val="1600"/>
              <a:buFont typeface="Wingdings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RODI est un concurrent actif faisant des opérations de promotion auprès des districts</a:t>
            </a:r>
          </a:p>
          <a:p>
            <a:pPr marL="648000" lvl="1" indent="-288000">
              <a:spcBef>
                <a:spcPts val="0"/>
              </a:spcBef>
              <a:spcAft>
                <a:spcPts val="300"/>
              </a:spcAft>
              <a:buSzPts val="1600"/>
              <a:buFont typeface="Wingdings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RODI est meilleur marché, pas gratuit. Beaucoup de travail est délégué aux clubs</a:t>
            </a:r>
          </a:p>
          <a:p>
            <a:pPr marL="358775" indent="-288000">
              <a:spcBef>
                <a:spcPts val="300"/>
              </a:spcBef>
              <a:spcAft>
                <a:spcPts val="600"/>
              </a:spcAft>
              <a:buSzPct val="100000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Atouts de Polaris :</a:t>
            </a:r>
          </a:p>
          <a:p>
            <a:pPr marL="648000" indent="-288000">
              <a:spcBef>
                <a:spcPts val="0"/>
              </a:spcBef>
              <a:spcAft>
                <a:spcPts val="300"/>
              </a:spcAft>
              <a:buSzPts val="1600"/>
              <a:buFont typeface="Wingdings" pitchFamily="2" charset="2"/>
              <a:buChar char="§"/>
            </a:pPr>
            <a:r>
              <a:rPr lang="fr-CH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Excellente intégration au RI 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via SEMDA-3 =&gt; atout concurrentiel</a:t>
            </a:r>
          </a:p>
          <a:p>
            <a:pPr marL="648000" indent="-288000">
              <a:spcBef>
                <a:spcPts val="0"/>
              </a:spcBef>
              <a:spcAft>
                <a:spcPts val="300"/>
              </a:spcAft>
              <a:buSzPts val="1600"/>
              <a:buFont typeface="Wingdings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Polaris est implanté en France et peut facilement se développer. La structure nécessaire est déjà en place :</a:t>
            </a:r>
            <a:b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CH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Polaris est désormais accessible à tout club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qui le souhaite, même seul, sans district.</a:t>
            </a:r>
            <a:b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CH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active à la communauté rotarienne française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=&gt; Ambassadeurs, DG, DGE et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DICOs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Google Shape;330;p22"/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 err="1">
                <a:latin typeface="Arial"/>
                <a:cs typeface="Arial"/>
                <a:sym typeface="Arial"/>
              </a:rPr>
              <a:t>Discussion</a:t>
            </a:r>
            <a:r>
              <a:rPr lang="de-CH" sz="2600" cap="small" dirty="0">
                <a:latin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cs typeface="Arial"/>
                <a:sym typeface="Arial"/>
              </a:rPr>
              <a:t>générale</a:t>
            </a:r>
            <a:endParaRPr dirty="0"/>
          </a:p>
        </p:txBody>
      </p:sp>
      <p:pic>
        <p:nvPicPr>
          <p:cNvPr id="331" name="Google Shape;33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>
          <a:extLst>
            <a:ext uri="{FF2B5EF4-FFF2-40B4-BE49-F238E27FC236}">
              <a16:creationId xmlns:a16="http://schemas.microsoft.com/office/drawing/2014/main" id="{B551472E-D02A-E567-E2D0-9F00D1CD2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>
            <a:extLst>
              <a:ext uri="{FF2B5EF4-FFF2-40B4-BE49-F238E27FC236}">
                <a16:creationId xmlns:a16="http://schemas.microsoft.com/office/drawing/2014/main" id="{852B225D-B010-B55A-BECA-2E5CA0DF91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000" y="791999"/>
            <a:ext cx="8640000" cy="398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fr-CH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fr-CH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compte-rendu de la réunion sera établi …</a:t>
            </a:r>
          </a:p>
        </p:txBody>
      </p:sp>
      <p:sp>
        <p:nvSpPr>
          <p:cNvPr id="330" name="Google Shape;330;p22">
            <a:extLst>
              <a:ext uri="{FF2B5EF4-FFF2-40B4-BE49-F238E27FC236}">
                <a16:creationId xmlns:a16="http://schemas.microsoft.com/office/drawing/2014/main" id="{5E9FA2D2-6618-C6CE-4290-E7AE020809D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 err="1">
                <a:latin typeface="Arial"/>
                <a:cs typeface="Arial"/>
                <a:sym typeface="Arial"/>
              </a:rPr>
              <a:t>Discussion</a:t>
            </a:r>
            <a:r>
              <a:rPr lang="de-CH" sz="2600" cap="small" dirty="0">
                <a:latin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cs typeface="Arial"/>
                <a:sym typeface="Arial"/>
              </a:rPr>
              <a:t>générale</a:t>
            </a:r>
            <a:endParaRPr dirty="0"/>
          </a:p>
        </p:txBody>
      </p:sp>
      <p:pic>
        <p:nvPicPr>
          <p:cNvPr id="331" name="Google Shape;331;p22">
            <a:extLst>
              <a:ext uri="{FF2B5EF4-FFF2-40B4-BE49-F238E27FC236}">
                <a16:creationId xmlns:a16="http://schemas.microsoft.com/office/drawing/2014/main" id="{95D7F0E2-3AB5-C024-4936-A82BB3CF56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38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11" y="651075"/>
            <a:ext cx="45720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9"/>
          <p:cNvSpPr txBox="1"/>
          <p:nvPr/>
        </p:nvSpPr>
        <p:spPr>
          <a:xfrm>
            <a:off x="0" y="3064600"/>
            <a:ext cx="9144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CH" sz="30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Nous </a:t>
            </a:r>
            <a:r>
              <a:rPr lang="de-CH" sz="3000" b="0" i="0" u="none" strike="noStrike" cap="none" dirty="0" err="1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vous</a:t>
            </a:r>
            <a:r>
              <a:rPr lang="de-CH" sz="30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b="0" i="0" u="none" strike="noStrike" cap="none" dirty="0" err="1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remercions</a:t>
            </a:r>
            <a:r>
              <a:rPr lang="de-CH" sz="30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b="0" i="0" u="none" strike="noStrike" cap="none" dirty="0" err="1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30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b="0" i="0" u="none" strike="noStrike" cap="none" dirty="0" err="1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votre</a:t>
            </a:r>
            <a:r>
              <a:rPr lang="de-CH" sz="30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b="0" i="0" u="none" strike="noStrike" cap="none" dirty="0" err="1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contribution</a:t>
            </a:r>
            <a:r>
              <a:rPr lang="de-CH" sz="30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de-CH" sz="3000" b="0" i="0" u="none" strike="noStrike" cap="none" dirty="0" err="1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vous</a:t>
            </a:r>
            <a:r>
              <a:rPr lang="de-CH" sz="30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b="0" i="0" u="none" strike="noStrike" cap="none" dirty="0" err="1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souhaitons</a:t>
            </a:r>
            <a:r>
              <a:rPr lang="de-CH" sz="30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b="0" i="0" u="none" strike="noStrike" cap="none" dirty="0" err="1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bonne</a:t>
            </a:r>
            <a:r>
              <a:rPr lang="de-CH" sz="30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b="0" i="0" u="none" strike="noStrike" cap="none" dirty="0" err="1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chance</a:t>
            </a:r>
            <a:r>
              <a:rPr lang="de-CH" sz="30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b="0" i="0" u="none" strike="noStrike" cap="none" dirty="0" err="1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de-CH" sz="30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b="0" i="0" u="none" strike="noStrike" cap="none" dirty="0" err="1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vos</a:t>
            </a:r>
            <a:r>
              <a:rPr lang="de-CH" sz="30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b="0" i="0" u="none" strike="noStrike" cap="none" dirty="0" err="1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clubs</a:t>
            </a:r>
            <a:r>
              <a:rPr lang="de-CH" sz="3000" b="0" i="0" u="none" strike="noStrike" cap="none" dirty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.</a:t>
            </a:r>
            <a:endParaRPr sz="3000" b="0" i="0" u="none" strike="noStrike" cap="none" dirty="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ctrTitle"/>
          </p:nvPr>
        </p:nvSpPr>
        <p:spPr>
          <a:xfrm>
            <a:off x="0" y="1941750"/>
            <a:ext cx="9144000" cy="1260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392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Merci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votre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présence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votre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aide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l’organisation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cette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3000" dirty="0" err="1">
                <a:latin typeface="Arial"/>
                <a:ea typeface="Arial"/>
                <a:cs typeface="Arial"/>
                <a:sym typeface="Arial"/>
              </a:rPr>
              <a:t>réunion</a:t>
            </a:r>
            <a:r>
              <a:rPr lang="de-CH" sz="3000" dirty="0">
                <a:latin typeface="Arial"/>
                <a:ea typeface="Arial"/>
                <a:cs typeface="Arial"/>
                <a:sym typeface="Arial"/>
              </a:rPr>
              <a:t> !!!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body" idx="1"/>
          </p:nvPr>
        </p:nvSpPr>
        <p:spPr>
          <a:xfrm>
            <a:off x="360000" y="792000"/>
            <a:ext cx="8640000" cy="3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lvl="0" indent="-252000" algn="l" rtl="0">
              <a:spcBef>
                <a:spcPts val="600"/>
              </a:spcBef>
              <a:spcAft>
                <a:spcPts val="600"/>
              </a:spcAft>
              <a:buSzPts val="2200"/>
              <a:buChar char="•"/>
            </a:pP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Rapport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d'étape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de Polaris | Nouvelle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RCS/ARM</a:t>
            </a:r>
          </a:p>
          <a:p>
            <a:pPr marL="360000" lvl="0" indent="-252000" algn="l" rtl="0">
              <a:spcBef>
                <a:spcPts val="600"/>
              </a:spcBef>
              <a:spcAft>
                <a:spcPts val="600"/>
              </a:spcAft>
              <a:buSzPts val="2200"/>
              <a:buChar char="•"/>
            </a:pP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Situation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districts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clubs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Polaris en France</a:t>
            </a:r>
          </a:p>
          <a:p>
            <a:pPr marL="360000" lvl="0" indent="-252000" algn="l" rtl="0">
              <a:spcBef>
                <a:spcPts val="600"/>
              </a:spcBef>
              <a:spcAft>
                <a:spcPts val="600"/>
              </a:spcAft>
              <a:buSzPts val="2200"/>
              <a:buChar char="•"/>
            </a:pP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Processus de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aux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DICOs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60000" lvl="0" indent="-252000" algn="l" rtl="0">
              <a:spcBef>
                <a:spcPts val="600"/>
              </a:spcBef>
              <a:spcAft>
                <a:spcPts val="600"/>
              </a:spcAft>
              <a:buSzPts val="2200"/>
              <a:buChar char="•"/>
            </a:pPr>
            <a:r>
              <a:rPr lang="de-CH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Statut de SEMDA 3.0 et </a:t>
            </a:r>
            <a:r>
              <a:rPr lang="de-CH" sz="2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développements</a:t>
            </a:r>
            <a:r>
              <a:rPr lang="de-CH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actuels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60000" lvl="0" indent="-252000" algn="l" rtl="0">
              <a:spcBef>
                <a:spcPts val="600"/>
              </a:spcBef>
              <a:spcAft>
                <a:spcPts val="600"/>
              </a:spcAft>
              <a:buSzPts val="2200"/>
              <a:buChar char="•"/>
            </a:pPr>
            <a:r>
              <a:rPr lang="fr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technique</a:t>
            </a:r>
          </a:p>
          <a:p>
            <a:pPr marL="360000" lvl="0" indent="-252000" algn="l" rtl="0">
              <a:spcBef>
                <a:spcPts val="600"/>
              </a:spcBef>
              <a:spcAft>
                <a:spcPts val="600"/>
              </a:spcAft>
              <a:buSzPts val="2200"/>
              <a:buChar char="•"/>
            </a:pPr>
            <a:r>
              <a:rPr lang="fr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Déjeuner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lvl="0" indent="-252000" algn="l" rtl="0">
              <a:spcBef>
                <a:spcPts val="600"/>
              </a:spcBef>
              <a:spcAft>
                <a:spcPts val="600"/>
              </a:spcAft>
              <a:buSzPts val="2200"/>
              <a:buChar char="•"/>
            </a:pP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Synthèse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générale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2"/>
          </p:nvPr>
        </p:nvSpPr>
        <p:spPr>
          <a:xfrm>
            <a:off x="0" y="34200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2745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Ordre du jour</a:t>
            </a:r>
            <a:endParaRPr sz="3000" dirty="0"/>
          </a:p>
        </p:txBody>
      </p:sp>
      <p:pic>
        <p:nvPicPr>
          <p:cNvPr id="57" name="Google Shape;5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0" y="345016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2352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Polaris |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Historique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principales</a:t>
            </a:r>
            <a:endParaRPr sz="3200" dirty="0"/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52C452E-0F70-B008-1EC6-7E8EE86AA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396895"/>
              </p:ext>
            </p:extLst>
          </p:nvPr>
        </p:nvGraphicFramePr>
        <p:xfrm>
          <a:off x="1335168" y="904464"/>
          <a:ext cx="6476832" cy="96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472">
                  <a:extLst>
                    <a:ext uri="{9D8B030D-6E8A-4147-A177-3AD203B41FA5}">
                      <a16:colId xmlns:a16="http://schemas.microsoft.com/office/drawing/2014/main" val="3141129426"/>
                    </a:ext>
                  </a:extLst>
                </a:gridCol>
                <a:gridCol w="1079472">
                  <a:extLst>
                    <a:ext uri="{9D8B030D-6E8A-4147-A177-3AD203B41FA5}">
                      <a16:colId xmlns:a16="http://schemas.microsoft.com/office/drawing/2014/main" val="2048908341"/>
                    </a:ext>
                  </a:extLst>
                </a:gridCol>
                <a:gridCol w="1079472">
                  <a:extLst>
                    <a:ext uri="{9D8B030D-6E8A-4147-A177-3AD203B41FA5}">
                      <a16:colId xmlns:a16="http://schemas.microsoft.com/office/drawing/2014/main" val="2217910846"/>
                    </a:ext>
                  </a:extLst>
                </a:gridCol>
                <a:gridCol w="1079472">
                  <a:extLst>
                    <a:ext uri="{9D8B030D-6E8A-4147-A177-3AD203B41FA5}">
                      <a16:colId xmlns:a16="http://schemas.microsoft.com/office/drawing/2014/main" val="3590846553"/>
                    </a:ext>
                  </a:extLst>
                </a:gridCol>
                <a:gridCol w="1079472">
                  <a:extLst>
                    <a:ext uri="{9D8B030D-6E8A-4147-A177-3AD203B41FA5}">
                      <a16:colId xmlns:a16="http://schemas.microsoft.com/office/drawing/2014/main" val="141773032"/>
                    </a:ext>
                  </a:extLst>
                </a:gridCol>
                <a:gridCol w="1079472">
                  <a:extLst>
                    <a:ext uri="{9D8B030D-6E8A-4147-A177-3AD203B41FA5}">
                      <a16:colId xmlns:a16="http://schemas.microsoft.com/office/drawing/2014/main" val="432829881"/>
                    </a:ext>
                  </a:extLst>
                </a:gridCol>
              </a:tblGrid>
              <a:tr h="524649">
                <a:tc>
                  <a:txBody>
                    <a:bodyPr/>
                    <a:lstStyle/>
                    <a:p>
                      <a:pPr algn="ctr" fontAlgn="ctr"/>
                      <a:endParaRPr lang="fr-CH" sz="12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Polaris 1.0</a:t>
                      </a:r>
                      <a:br>
                        <a:rPr lang="fr-C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</a:br>
                      <a:r>
                        <a:rPr lang="fr-CH" sz="10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12.01.2021</a:t>
                      </a:r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Polaris 1.1</a:t>
                      </a:r>
                      <a:br>
                        <a:rPr lang="fr-C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</a:br>
                      <a:r>
                        <a:rPr lang="fr-CH" sz="10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31.12.2021</a:t>
                      </a:r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Polaris 1.2</a:t>
                      </a:r>
                      <a:br>
                        <a:rPr lang="fr-C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</a:br>
                      <a:r>
                        <a:rPr lang="fr-CH" sz="10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31.05.2022</a:t>
                      </a:r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Polaris 1.3</a:t>
                      </a:r>
                      <a:br>
                        <a:rPr lang="fr-C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</a:br>
                      <a:r>
                        <a:rPr lang="fr-CH" sz="10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30.06.2023</a:t>
                      </a:r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Polaris 1.4</a:t>
                      </a:r>
                      <a:br>
                        <a:rPr lang="fr-CH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</a:br>
                      <a:r>
                        <a:rPr lang="fr-CH" sz="10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02.09.2024</a:t>
                      </a:r>
                    </a:p>
                  </a:txBody>
                  <a:tcPr marL="9525" marR="9525" marT="9525" marB="0" anchor="ctr"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864168"/>
                  </a:ext>
                </a:extLst>
              </a:tr>
              <a:tr h="439719">
                <a:tc>
                  <a:txBody>
                    <a:bodyPr/>
                    <a:lstStyle/>
                    <a:p>
                      <a:pPr algn="ctr"/>
                      <a:r>
                        <a:rPr lang="fr-CH" sz="140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Districts</a:t>
                      </a:r>
                    </a:p>
                  </a:txBody>
                  <a:tcPr anchor="ctr"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rgbClr val="009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38758"/>
                  </a:ext>
                </a:extLst>
              </a:tr>
            </a:tbl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1C9937B4-AB8B-E336-6571-05B0B3C87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248557"/>
              </p:ext>
            </p:extLst>
          </p:nvPr>
        </p:nvGraphicFramePr>
        <p:xfrm>
          <a:off x="1332000" y="1988263"/>
          <a:ext cx="6480000" cy="257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body" idx="1"/>
          </p:nvPr>
        </p:nvSpPr>
        <p:spPr>
          <a:xfrm>
            <a:off x="360000" y="792000"/>
            <a:ext cx="8640000" cy="38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8775" indent="-287338">
              <a:spcBef>
                <a:spcPts val="600"/>
              </a:spcBef>
              <a:spcAft>
                <a:spcPts val="600"/>
              </a:spcAft>
              <a:buSzPts val="2100"/>
            </a:pPr>
            <a:r>
              <a:rPr lang="de-CH" sz="2100" dirty="0">
                <a:latin typeface="Arial"/>
                <a:ea typeface="Arial"/>
                <a:cs typeface="Arial"/>
                <a:sym typeface="Arial"/>
              </a:rPr>
              <a:t>Equipe Polaris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Jan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Trnka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- Polaris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Product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Manager</a:t>
            </a: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Marion de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Lattre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-Wiesel -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Membre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l’équipe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Référente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la France,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l’Espagne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et le Belux</a:t>
            </a: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  <a:defRPr/>
            </a:pP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Christian Mayer -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Membre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l’équipe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Référent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l’Autriche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et la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Suède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Philippe Schnyder -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Membre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l’équipe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Référent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technique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Michael Willi -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Membre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l’équipe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Référent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la Suisse</a:t>
            </a:r>
            <a:br>
              <a:rPr lang="de-CH" sz="1600" dirty="0">
                <a:latin typeface="Arial"/>
                <a:ea typeface="Arial"/>
                <a:cs typeface="Arial"/>
                <a:sym typeface="Arial"/>
              </a:rPr>
            </a:b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Antoine Martinelli - Support France et </a:t>
            </a:r>
            <a:r>
              <a:rPr kumimoji="0" lang="de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Espagne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Kent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Vesterberg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(SE) </a:t>
            </a:r>
            <a:r>
              <a:rPr lang="de-CH" sz="12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l’équipe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SEMDA)</a:t>
            </a:r>
          </a:p>
          <a:p>
            <a:pPr marL="431800" indent="-288000">
              <a:spcBef>
                <a:spcPts val="900"/>
              </a:spcBef>
              <a:spcAft>
                <a:spcPts val="600"/>
              </a:spcAft>
              <a:buSzPts val="2100"/>
            </a:pPr>
            <a:r>
              <a:rPr lang="de-CH" sz="2100" dirty="0">
                <a:latin typeface="Arial"/>
                <a:ea typeface="Arial"/>
                <a:cs typeface="Arial"/>
                <a:sym typeface="Arial"/>
              </a:rPr>
              <a:t>Equipe des Ambassadeurs Polaris France</a:t>
            </a:r>
            <a:endParaRPr lang="de-CH" dirty="0">
              <a:latin typeface="Arial"/>
              <a:ea typeface="Arial"/>
              <a:cs typeface="Arial"/>
              <a:sym typeface="Arial"/>
            </a:endParaRP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Brigitte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Burtinovic</a:t>
            </a:r>
            <a:endParaRPr lang="de-CH" sz="1600" dirty="0">
              <a:latin typeface="Arial"/>
              <a:ea typeface="Arial"/>
              <a:cs typeface="Arial"/>
              <a:sym typeface="Arial"/>
            </a:endParaRP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Caroline de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Quelen</a:t>
            </a:r>
            <a:endParaRPr lang="de-CH" sz="1600" dirty="0">
              <a:latin typeface="Arial"/>
              <a:ea typeface="Arial"/>
              <a:cs typeface="Arial"/>
              <a:sym typeface="Arial"/>
            </a:endParaRPr>
          </a:p>
          <a:p>
            <a:pPr marL="648000" lvl="1" indent="-288000"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Olivier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Garosi</a:t>
            </a:r>
            <a:endParaRPr lang="de-CH" sz="1600" dirty="0">
              <a:latin typeface="Arial"/>
              <a:ea typeface="Arial"/>
              <a:cs typeface="Arial"/>
              <a:sym typeface="Arial"/>
            </a:endParaRPr>
          </a:p>
          <a:p>
            <a:pPr indent="-330200">
              <a:spcBef>
                <a:spcPts val="0"/>
              </a:spcBef>
              <a:buSzPts val="1600"/>
              <a:buFont typeface="Wingdings" pitchFamily="2" charset="2"/>
              <a:buChar char="§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Organisation de Polaris -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personnes</a:t>
            </a:r>
            <a:endParaRPr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360000" y="792000"/>
            <a:ext cx="8640000" cy="3849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8775" indent="-287338" algn="l" rtl="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H" sz="2000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'Association</a:t>
            </a:r>
            <a:r>
              <a:rPr lang="fr-CH" sz="200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fr-CH" sz="200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  <a:r>
              <a:rPr lang="fr-CH" sz="200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Rotary Suisse / Liechtenstein (AMR) est renommée</a:t>
            </a:r>
            <a:r>
              <a:rPr lang="fr-CH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u="none" strike="noStrike" dirty="0">
                <a:solidFill>
                  <a:srgbClr val="F7A8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Rotary Communication Services</a:t>
            </a:r>
            <a:r>
              <a:rPr lang="fr-CH" sz="200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(RCS) </a:t>
            </a:r>
            <a:endParaRPr lang="fr-CH" sz="200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lvl="1" indent="-288000" fontAlgn="base"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fr-CH" sz="160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RCS reste une association, mais avec de nouveaux statuts.</a:t>
            </a:r>
            <a:endParaRPr lang="fr-CH" sz="1600" u="none" strike="noStrike" dirty="0">
              <a:solidFill>
                <a:srgbClr val="01B4E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000" indent="-288000" fontAlgn="base">
              <a:spcBef>
                <a:spcPts val="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fr-CH" sz="160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structure interne changera en juillet 2025, mais les mêmes personnes restent en place.</a:t>
            </a:r>
            <a:endParaRPr lang="fr-CH" sz="1600" u="none" strike="noStrike" dirty="0">
              <a:solidFill>
                <a:srgbClr val="01B4E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287338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CH" sz="200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Qu'est-ce que cela signifie pour vous ?</a:t>
            </a:r>
            <a:endParaRPr lang="fr-CH" sz="200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indent="-287338" fontAlgn="base"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fr-CH" sz="160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mêmes contacts personnels qu'actuellement.</a:t>
            </a:r>
            <a:endParaRPr lang="fr-CH" sz="1600" u="none" strike="noStrike" dirty="0">
              <a:solidFill>
                <a:srgbClr val="01B4E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indent="-287338" fontAlgn="base">
              <a:spcBef>
                <a:spcPts val="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fr-CH" sz="160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nouveaux contrats généraux + des annexes individualisées remplaceront les SLAs (accords de niveau de service) actuels =&gt; </a:t>
            </a:r>
            <a:r>
              <a:rPr lang="fr-CH" sz="1600" u="sng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mêmes contrats pour tous</a:t>
            </a:r>
            <a:r>
              <a:rPr lang="fr-CH" sz="1600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fr-CH" sz="1600" u="none" strike="noStrike" dirty="0">
              <a:solidFill>
                <a:srgbClr val="01B4E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indent="-287338" fontAlgn="base">
              <a:spcBef>
                <a:spcPts val="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fr-CH" sz="160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contrats pourraient être modifiés à l'avenir, l'accord sera donné par voie numérique.</a:t>
            </a:r>
            <a:endParaRPr lang="fr-CH" sz="1600" u="none" strike="noStrike" dirty="0">
              <a:solidFill>
                <a:srgbClr val="01B4E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indent="-287338" fontAlgn="base">
              <a:spcBef>
                <a:spcPts val="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fr-CH" sz="160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 d'augmentation de prix avant 2026/2027! </a:t>
            </a:r>
            <a:r>
              <a:rPr lang="fr-CH" sz="1200" i="1" u="none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Maintien des prix plus bas pour France et Espagne.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endParaRPr sz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Nouvelle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de AMR/RCS</a:t>
            </a:r>
            <a:endParaRPr dirty="0"/>
          </a:p>
        </p:txBody>
      </p:sp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60000" y="792000"/>
            <a:ext cx="8640000" cy="379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8775" lvl="0" indent="-287338" algn="l" rtl="0">
              <a:spcBef>
                <a:spcPts val="600"/>
              </a:spcBef>
              <a:spcAft>
                <a:spcPts val="600"/>
              </a:spcAft>
              <a:buSzPts val="2100"/>
              <a:buChar char="•"/>
            </a:pPr>
            <a:r>
              <a:rPr lang="de-CH" sz="1900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19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900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principales</a:t>
            </a:r>
            <a:r>
              <a:rPr lang="de-CH" sz="19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fonctions</a:t>
            </a:r>
            <a:r>
              <a:rPr lang="de-CH" sz="19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de Polaris </a:t>
            </a:r>
            <a:r>
              <a:rPr lang="de-CH" sz="1900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sont-elles</a:t>
            </a:r>
            <a:r>
              <a:rPr lang="de-CH" sz="19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900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utilisées</a:t>
            </a:r>
            <a:r>
              <a:rPr lang="de-CH" sz="19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de-CH" sz="1900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19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900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clubs</a:t>
            </a:r>
            <a:r>
              <a:rPr lang="de-CH" sz="19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</a:p>
          <a:p>
            <a:pPr marL="647700" marR="0" lvl="1" indent="-28892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>
                <a:srgbClr val="01B4E7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de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Statistiques</a:t>
            </a: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d'utilisation</a:t>
            </a:r>
            <a:r>
              <a:rPr kumimoji="0" lang="de-CH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de Polaris (XLS)</a:t>
            </a:r>
          </a:p>
          <a:p>
            <a:pPr marL="647700" marR="0" lvl="1" indent="-287338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>
                <a:srgbClr val="01B4E7"/>
              </a:buClr>
              <a:buSzPct val="100000"/>
              <a:buFont typeface="Wingdings" pitchFamily="2" charset="2"/>
              <a:buChar char="§"/>
              <a:defRPr/>
            </a:pPr>
            <a:r>
              <a:rPr lang="fr-CH" sz="1600" dirty="0"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fr-CH" sz="1600" dirty="0" err="1">
                <a:latin typeface="Arial"/>
                <a:ea typeface="Arial"/>
                <a:cs typeface="Arial"/>
                <a:sym typeface="Arial"/>
              </a:rPr>
              <a:t>DICOs</a:t>
            </a:r>
            <a:r>
              <a:rPr lang="fr-CH" sz="1600" dirty="0">
                <a:latin typeface="Arial"/>
                <a:ea typeface="Arial"/>
                <a:cs typeface="Arial"/>
                <a:sym typeface="Arial"/>
              </a:rPr>
              <a:t> vérifient-ils comment cela se passe dans les clubs ?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58775" lvl="0" indent="-287338" algn="l" rtl="0">
              <a:spcBef>
                <a:spcPts val="600"/>
              </a:spcBef>
              <a:spcAft>
                <a:spcPts val="600"/>
              </a:spcAft>
              <a:buSzPts val="2100"/>
              <a:buChar char="•"/>
            </a:pP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Comment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clubs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évaluent-ils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récentes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fonctionnalités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améliorations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de Polaris ?</a:t>
            </a:r>
          </a:p>
          <a:p>
            <a:pPr marL="648000" lvl="1" indent="-265113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fr-CH" sz="1600" dirty="0">
                <a:latin typeface="Arial"/>
                <a:ea typeface="Arial"/>
                <a:cs typeface="Arial"/>
                <a:sym typeface="Arial"/>
              </a:rPr>
              <a:t>Rappel : le déploiement à grande échelle du paiement en ligne n'a pas encore eu lieu.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58775" lvl="0" indent="-287338" algn="l" rtl="0">
              <a:spcBef>
                <a:spcPts val="600"/>
              </a:spcBef>
              <a:spcAft>
                <a:spcPts val="600"/>
              </a:spcAft>
              <a:buSzPts val="2100"/>
              <a:buChar char="•"/>
            </a:pPr>
            <a:r>
              <a:rPr lang="de-CH" sz="2000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r>
              <a:rPr lang="de-CH" sz="20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des DICOs et support Polaris</a:t>
            </a:r>
            <a:r>
              <a:rPr lang="de-CH" sz="2100" dirty="0">
                <a:latin typeface="Arial"/>
                <a:ea typeface="Arial"/>
                <a:cs typeface="Arial"/>
                <a:sym typeface="Arial"/>
              </a:rPr>
              <a:t>	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7700" lvl="1" indent="-287338" algn="l" rtl="0">
              <a:spcBef>
                <a:spcPts val="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Collaboration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inter-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districts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?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Utilisation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outils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communication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du RMD ?</a:t>
            </a:r>
          </a:p>
          <a:p>
            <a:pPr marL="647700" lvl="1" indent="-287338" algn="l" rtl="0">
              <a:spcBef>
                <a:spcPts val="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Mieux </a:t>
            </a:r>
            <a:r>
              <a:rPr lang="de-CH" sz="1700" dirty="0" err="1">
                <a:latin typeface="Arial"/>
                <a:ea typeface="Arial"/>
                <a:cs typeface="Arial"/>
                <a:sym typeface="Arial"/>
              </a:rPr>
              <a:t>utiliser</a:t>
            </a:r>
            <a:r>
              <a:rPr lang="de-CH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700" dirty="0" err="1">
                <a:latin typeface="Arial"/>
                <a:ea typeface="Arial"/>
                <a:cs typeface="Arial"/>
                <a:sym typeface="Arial"/>
              </a:rPr>
              <a:t>RedMine</a:t>
            </a:r>
            <a:r>
              <a:rPr lang="de-CH" sz="17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CH" sz="1700" dirty="0" err="1">
                <a:latin typeface="Arial"/>
                <a:ea typeface="Arial"/>
                <a:cs typeface="Arial"/>
                <a:sym typeface="Arial"/>
              </a:rPr>
              <a:t>aussi</a:t>
            </a:r>
            <a:r>
              <a:rPr lang="de-CH" sz="1700" dirty="0">
                <a:latin typeface="Arial"/>
                <a:ea typeface="Arial"/>
                <a:cs typeface="Arial"/>
                <a:sym typeface="Arial"/>
              </a:rPr>
              <a:t> entre CICOs </a:t>
            </a:r>
            <a:r>
              <a:rPr lang="de-CH" sz="1700" dirty="0" err="1">
                <a:latin typeface="Arial"/>
                <a:ea typeface="Arial"/>
                <a:cs typeface="Arial"/>
                <a:sym typeface="Arial"/>
              </a:rPr>
              <a:t>chevronnés</a:t>
            </a:r>
            <a:r>
              <a:rPr lang="de-CH" sz="1700" dirty="0">
                <a:latin typeface="Arial"/>
                <a:ea typeface="Arial"/>
                <a:cs typeface="Arial"/>
                <a:sym typeface="Arial"/>
              </a:rPr>
              <a:t> et DICOs …</a:t>
            </a:r>
          </a:p>
          <a:p>
            <a:pPr marL="647700" lvl="1" indent="-287338">
              <a:spcBef>
                <a:spcPts val="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Qu’est-ce</a:t>
            </a:r>
            <a:r>
              <a:rPr lang="de-CH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700" dirty="0" err="1">
                <a:latin typeface="Arial"/>
                <a:ea typeface="Arial"/>
                <a:cs typeface="Arial"/>
                <a:sym typeface="Arial"/>
              </a:rPr>
              <a:t>qui</a:t>
            </a:r>
            <a:r>
              <a:rPr lang="de-CH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700" dirty="0" err="1"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de-CH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700" dirty="0" err="1"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de-CH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700" dirty="0" err="1">
                <a:latin typeface="Arial"/>
                <a:ea typeface="Arial"/>
                <a:cs typeface="Arial"/>
                <a:sym typeface="Arial"/>
              </a:rPr>
              <a:t>amélioré</a:t>
            </a:r>
            <a:r>
              <a:rPr lang="de-CH" sz="1700" dirty="0">
                <a:latin typeface="Arial"/>
                <a:ea typeface="Arial"/>
                <a:cs typeface="Arial"/>
                <a:sym typeface="Arial"/>
              </a:rPr>
              <a:t> ?</a:t>
            </a:r>
            <a:endParaRPr lang="de-CH"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1960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Situation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districts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clubs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Polaris France</a:t>
            </a:r>
            <a:endParaRPr dirty="0"/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16448" y="812366"/>
            <a:ext cx="8640000" cy="3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2000" lvl="0" indent="-288000" algn="l" rtl="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de-CH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DICOs </a:t>
            </a:r>
            <a:r>
              <a:rPr lang="de-CH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(et </a:t>
            </a:r>
            <a:r>
              <a:rPr lang="de-CH" sz="16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leurs</a:t>
            </a:r>
            <a:r>
              <a:rPr lang="de-CH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adjoints</a:t>
            </a:r>
            <a:r>
              <a:rPr lang="de-CH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de-CH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dirty="0">
              <a:solidFill>
                <a:schemeClr val="dk1"/>
              </a:solidFill>
            </a:endParaRPr>
          </a:p>
          <a:p>
            <a:pPr marL="648000" lvl="0" indent="-288000" algn="l" rtl="0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ts val="1600"/>
              <a:buFont typeface="Wingdings" pitchFamily="2" charset="2"/>
              <a:buChar char="§"/>
            </a:pP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droits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d'administrateur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leur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RedMine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respectif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8000" lvl="0" indent="-288000" algn="l" rtl="0">
              <a:spcBef>
                <a:spcPts val="560"/>
              </a:spcBef>
              <a:spcAft>
                <a:spcPts val="300"/>
              </a:spcAft>
              <a:buClr>
                <a:schemeClr val="accent3"/>
              </a:buClr>
              <a:buSzPts val="1600"/>
              <a:buFont typeface="Wingdings" pitchFamily="2" charset="2"/>
              <a:buChar char="§"/>
            </a:pP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peuvent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proposer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CICOs en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tant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nouveaux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contributeurs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RedMine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contributeurs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RedMine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inactifs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supprimés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au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bout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de 12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mois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i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8000" lvl="0" indent="-288000" algn="l" rtl="0">
              <a:spcBef>
                <a:spcPts val="560"/>
              </a:spcBef>
              <a:spcAft>
                <a:spcPts val="300"/>
              </a:spcAft>
              <a:buClr>
                <a:schemeClr val="accent3"/>
              </a:buClr>
              <a:buSzPts val="1600"/>
              <a:buFont typeface="Wingdings" pitchFamily="2" charset="2"/>
              <a:buChar char="§"/>
            </a:pP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filtrent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tickets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ventilent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catégories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"Bug /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Fonctionnalité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(Feature) 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Assistance </a:t>
            </a:r>
            <a:r>
              <a:rPr lang="de-CH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(Support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)"</a:t>
            </a:r>
            <a:r>
              <a:rPr lang="de-CH" sz="16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DICOs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détectent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suppriment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doublons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dirty="0">
              <a:solidFill>
                <a:srgbClr val="FFC000"/>
              </a:solidFill>
            </a:endParaRPr>
          </a:p>
          <a:p>
            <a:pPr marL="648000" lvl="0" indent="-288000" algn="l" rtl="0">
              <a:spcBef>
                <a:spcPts val="560"/>
              </a:spcBef>
              <a:spcAft>
                <a:spcPts val="300"/>
              </a:spcAft>
              <a:buClr>
                <a:schemeClr val="accent3"/>
              </a:buClr>
              <a:buSzPts val="1600"/>
              <a:buFont typeface="Wingdings" pitchFamily="2" charset="2"/>
              <a:buChar char="§"/>
            </a:pP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Wish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discutée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tous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DICOs (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RMD ?) 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=&gt; à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enregistrer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Redmine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CH" sz="1400" b="1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de-CH" sz="1400" b="1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de-CH" sz="1400" b="1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catégorie</a:t>
            </a:r>
            <a:r>
              <a:rPr lang="de-CH" sz="1400" b="1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de-CH" sz="1400" b="1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Idées</a:t>
            </a:r>
            <a:r>
              <a:rPr lang="de-CH" sz="1400" b="1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de-CH" sz="14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de-CH" sz="1400" b="1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l’Assemblée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annuelle des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représentants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Polaris</a:t>
            </a:r>
            <a:endParaRPr sz="1400" i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1B4E7"/>
              </a:buClr>
              <a:buSzPts val="2100"/>
              <a:buFont typeface="Arial" panose="020B0604020202020204" pitchFamily="34" charset="0"/>
              <a:buChar char="•"/>
              <a:defRPr/>
            </a:pPr>
            <a:r>
              <a:rPr kumimoji="0" lang="de-CH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L'équipe</a:t>
            </a:r>
            <a:r>
              <a:rPr kumimoji="0" lang="de-CH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Polaris :</a:t>
            </a:r>
            <a:endParaRPr kumimoji="0" lang="de-CH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645750" indent="-285750">
              <a:spcAft>
                <a:spcPts val="300"/>
              </a:spcAft>
              <a:buClr>
                <a:schemeClr val="accent3"/>
              </a:buClr>
              <a:buSzPts val="1600"/>
              <a:buFont typeface="Wingdings" pitchFamily="2" charset="2"/>
              <a:buChar char="§"/>
            </a:pP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définit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de-CH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processus</a:t>
            </a:r>
            <a:r>
              <a:rPr lang="de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état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d'avancement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des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tickets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peuvent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reportés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conservés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plus </a:t>
            </a:r>
            <a:r>
              <a:rPr lang="de-CH" sz="14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tard</a:t>
            </a:r>
            <a:r>
              <a:rPr lang="de-CH" sz="14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2"/>
          </p:nvPr>
        </p:nvSpPr>
        <p:spPr>
          <a:xfrm>
            <a:off x="0" y="361950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2352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Organisation de Polaris | Processus de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soutien</a:t>
            </a:r>
            <a:endParaRPr sz="3200" dirty="0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51470"/>
            <a:ext cx="761905" cy="29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>
          <a:extLst>
            <a:ext uri="{FF2B5EF4-FFF2-40B4-BE49-F238E27FC236}">
              <a16:creationId xmlns:a16="http://schemas.microsoft.com/office/drawing/2014/main" id="{35F0BEBF-7ED7-0800-CB4F-32196E29A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8">
            <a:extLst>
              <a:ext uri="{FF2B5EF4-FFF2-40B4-BE49-F238E27FC236}">
                <a16:creationId xmlns:a16="http://schemas.microsoft.com/office/drawing/2014/main" id="{60A1FCE6-A8F9-D1BC-E021-95A59CF1D9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000" y="0"/>
            <a:ext cx="899999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8;p5">
            <a:extLst>
              <a:ext uri="{FF2B5EF4-FFF2-40B4-BE49-F238E27FC236}">
                <a16:creationId xmlns:a16="http://schemas.microsoft.com/office/drawing/2014/main" id="{57246AF4-2EEC-0E63-25EF-2E7736E87E75}"/>
              </a:ext>
            </a:extLst>
          </p:cNvPr>
          <p:cNvSpPr txBox="1">
            <a:spLocks/>
          </p:cNvSpPr>
          <p:nvPr/>
        </p:nvSpPr>
        <p:spPr>
          <a:xfrm>
            <a:off x="360000" y="792000"/>
            <a:ext cx="8673300" cy="3894300"/>
          </a:xfrm>
          <a:prstGeom prst="rect">
            <a:avLst/>
          </a:prstGeom>
          <a:noFill/>
          <a:ln>
            <a:noFill/>
          </a:ln>
          <a:effectLst>
            <a:outerShdw blurRad="88900" dist="61087" dir="5400000" rotWithShape="0">
              <a:srgbClr val="808080">
                <a:alpha val="2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8775" indent="-287338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2100"/>
              <a:buFont typeface="Arial" panose="020B0604020202020204" pitchFamily="34" charset="0"/>
              <a:buChar char="•"/>
            </a:pP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Paiement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ligne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intégré</a:t>
            </a:r>
            <a:endParaRPr lang="de-CH" sz="2000" dirty="0"/>
          </a:p>
          <a:p>
            <a:pPr marL="647700" indent="-288925">
              <a:spcBef>
                <a:spcPts val="300"/>
              </a:spcBef>
              <a:buClr>
                <a:schemeClr val="accent3"/>
              </a:buClr>
              <a:buSzPct val="100000"/>
              <a:buFont typeface="Wingdings" pitchFamily="2" charset="2"/>
              <a:buChar char="§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Phase-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pilote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actuelle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quelques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-test par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(Suisse /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Autriche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/ France) </a:t>
            </a:r>
          </a:p>
          <a:p>
            <a:pPr marL="648000" indent="0">
              <a:spcAft>
                <a:spcPts val="300"/>
              </a:spcAft>
              <a:buClr>
                <a:schemeClr val="accent3"/>
              </a:buClr>
              <a:buSzPct val="100000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Création de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tutos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i="1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de-CH" sz="1600" i="1" dirty="0" err="1">
                <a:latin typeface="Arial"/>
                <a:ea typeface="Arial"/>
                <a:cs typeface="Arial"/>
                <a:sym typeface="Arial"/>
              </a:rPr>
              <a:t>pas</a:t>
            </a:r>
            <a:r>
              <a:rPr lang="de-CH" sz="1600" i="1" dirty="0">
                <a:latin typeface="Arial"/>
                <a:ea typeface="Arial"/>
                <a:cs typeface="Arial"/>
                <a:sym typeface="Arial"/>
              </a:rPr>
              <a:t>-à-</a:t>
            </a:r>
            <a:r>
              <a:rPr lang="de-CH" sz="1600" i="1" dirty="0" err="1">
                <a:latin typeface="Arial"/>
                <a:ea typeface="Arial"/>
                <a:cs typeface="Arial"/>
                <a:sym typeface="Arial"/>
              </a:rPr>
              <a:t>pas</a:t>
            </a:r>
            <a:r>
              <a:rPr lang="de-CH" sz="1600" i="1" dirty="0">
                <a:latin typeface="Arial"/>
                <a:ea typeface="Arial"/>
                <a:cs typeface="Arial"/>
                <a:sym typeface="Arial"/>
              </a:rPr>
              <a:t>"</a:t>
            </a:r>
            <a:endParaRPr lang="de-CH" sz="1600" i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8000" indent="-288000">
              <a:spcAft>
                <a:spcPts val="3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</a:pP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Prochaine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étape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janvier-février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2025 :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déploiement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grande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échelle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tous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pays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=&gt;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option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gratuite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unités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niveau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latin typeface="Arial"/>
                <a:ea typeface="Arial"/>
                <a:cs typeface="Arial"/>
                <a:sym typeface="Arial"/>
              </a:rPr>
              <a:t>club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CH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autres</a:t>
            </a:r>
            <a:r>
              <a:rPr lang="de-CH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conditions</a:t>
            </a:r>
            <a:r>
              <a:rPr lang="de-CH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au </a:t>
            </a:r>
            <a:r>
              <a:rPr lang="de-CH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niveau</a:t>
            </a:r>
            <a:r>
              <a:rPr lang="de-CH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district</a:t>
            </a:r>
            <a:r>
              <a:rPr lang="de-CH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de-CH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de-CH" sz="1600" dirty="0">
              <a:solidFill>
                <a:srgbClr val="FFC000"/>
              </a:solidFill>
            </a:endParaRPr>
          </a:p>
          <a:p>
            <a:pPr marL="358775" indent="-287338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Champs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d'application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2000" dirty="0" err="1">
                <a:latin typeface="Arial"/>
                <a:ea typeface="Arial"/>
                <a:cs typeface="Arial"/>
                <a:sym typeface="Arial"/>
              </a:rPr>
              <a:t>conseillés</a:t>
            </a:r>
            <a:r>
              <a:rPr lang="de-CH" sz="2000" dirty="0"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533400" lvl="1" indent="-171450">
              <a:spcAft>
                <a:spcPts val="30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Evènements</a:t>
            </a: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avec</a:t>
            </a: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paiement</a:t>
            </a: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ligne</a:t>
            </a: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l'avance</a:t>
            </a: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valider </a:t>
            </a: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l'inscription</a:t>
            </a:r>
            <a:endParaRPr lang="de-CH"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lvl="1" indent="-171450">
              <a:spcAft>
                <a:spcPts val="30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Page de </a:t>
            </a: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collecte</a:t>
            </a: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dons</a:t>
            </a: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possibilité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collecte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plusieurs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projets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parallèle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533400" lvl="1" indent="-171450">
              <a:spcAft>
                <a:spcPts val="30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E-shop 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création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produits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volonté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533400" lvl="1" indent="-171450">
              <a:spcAft>
                <a:spcPts val="30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Versement</a:t>
            </a: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courant </a:t>
            </a: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sur</a:t>
            </a: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compte</a:t>
            </a: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bancaire</a:t>
            </a: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de-CH" sz="16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club</a:t>
            </a:r>
            <a:r>
              <a:rPr lang="de-CH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cotisations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club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par exemple)</a:t>
            </a:r>
          </a:p>
          <a:p>
            <a:pPr marL="361950" lvl="1" indent="0">
              <a:spcBef>
                <a:spcPts val="600"/>
              </a:spcBef>
              <a:buClr>
                <a:schemeClr val="accent3"/>
              </a:buClr>
              <a:buSzPct val="100000"/>
            </a:pP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paiement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ligne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intégré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déconseillé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pour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paiement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déjeuners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réguliers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 Mais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terminal POS (terminal de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vente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sera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CH" sz="1600" i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bientôt</a:t>
            </a:r>
            <a:r>
              <a:rPr lang="de-CH" sz="1600" i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disponible ...</a:t>
            </a:r>
          </a:p>
        </p:txBody>
      </p:sp>
      <p:sp>
        <p:nvSpPr>
          <p:cNvPr id="5" name="Google Shape;302;p8">
            <a:extLst>
              <a:ext uri="{FF2B5EF4-FFF2-40B4-BE49-F238E27FC236}">
                <a16:creationId xmlns:a16="http://schemas.microsoft.com/office/drawing/2014/main" id="{644BC1DE-833E-E366-DC5E-B31B0BE4E4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345016"/>
            <a:ext cx="9144000" cy="4320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2352"/>
              </a:srgbClr>
            </a:outerShdw>
          </a:effectLst>
        </p:spPr>
        <p:txBody>
          <a:bodyPr spcFirstLastPara="1" wrap="square" lIns="5472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Rapport </a:t>
            </a:r>
            <a:r>
              <a:rPr lang="de-CH" sz="2600" cap="small" dirty="0" err="1">
                <a:latin typeface="Arial"/>
                <a:ea typeface="Arial"/>
                <a:cs typeface="Arial"/>
                <a:sym typeface="Arial"/>
              </a:rPr>
              <a:t>d’étape</a:t>
            </a:r>
            <a:r>
              <a:rPr lang="de-CH" sz="2600" cap="small" dirty="0"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CH" sz="2600" i="1" cap="small" dirty="0" err="1">
                <a:latin typeface="Arial"/>
                <a:ea typeface="Arial"/>
                <a:cs typeface="Arial"/>
                <a:sym typeface="Arial"/>
              </a:rPr>
              <a:t>planification</a:t>
            </a:r>
            <a:r>
              <a:rPr lang="de-CH" sz="2600" i="1" cap="small" dirty="0">
                <a:latin typeface="Arial"/>
                <a:ea typeface="Arial"/>
                <a:cs typeface="Arial"/>
                <a:sym typeface="Arial"/>
              </a:rPr>
              <a:t> Polaris</a:t>
            </a:r>
            <a:endParaRPr sz="2400" i="1" dirty="0"/>
          </a:p>
        </p:txBody>
      </p:sp>
    </p:spTree>
    <p:extLst>
      <p:ext uri="{BB962C8B-B14F-4D97-AF65-F5344CB8AC3E}">
        <p14:creationId xmlns:p14="http://schemas.microsoft.com/office/powerpoint/2010/main" val="308181075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Rotary">
      <a:dk1>
        <a:srgbClr val="FFFFFF"/>
      </a:dk1>
      <a:lt1>
        <a:srgbClr val="00246C"/>
      </a:lt1>
      <a:dk2>
        <a:srgbClr val="FFFFFF"/>
      </a:dk2>
      <a:lt2>
        <a:srgbClr val="00246C"/>
      </a:lt2>
      <a:accent1>
        <a:srgbClr val="00246C"/>
      </a:accent1>
      <a:accent2>
        <a:srgbClr val="F7A81B"/>
      </a:accent2>
      <a:accent3>
        <a:srgbClr val="01B4E7"/>
      </a:accent3>
      <a:accent4>
        <a:srgbClr val="872175"/>
      </a:accent4>
      <a:accent5>
        <a:srgbClr val="D91B5C"/>
      </a:accent5>
      <a:accent6>
        <a:srgbClr val="FF7600"/>
      </a:accent6>
      <a:hlink>
        <a:srgbClr val="5E93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1445</Words>
  <Application>Microsoft Macintosh PowerPoint</Application>
  <PresentationFormat>Affichage à l'écran (16:9)</PresentationFormat>
  <Paragraphs>210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 Narrow</vt:lpstr>
      <vt:lpstr>Georgia</vt:lpstr>
      <vt:lpstr>Calibri</vt:lpstr>
      <vt:lpstr>Wingdings</vt:lpstr>
      <vt:lpstr>Noto Sans Symbols</vt:lpstr>
      <vt:lpstr>Arial</vt:lpstr>
      <vt:lpstr>Master</vt:lpstr>
      <vt:lpstr>Rencontre annuelle 2024</vt:lpstr>
      <vt:lpstr>Merci pour votre présence et pour votre aide dans l’organisation de cette réunion !!!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 Trnka</dc:creator>
  <cp:lastModifiedBy>Marion de Lattre-Wiesel</cp:lastModifiedBy>
  <cp:revision>14</cp:revision>
  <dcterms:modified xsi:type="dcterms:W3CDTF">2024-11-18T09:35:37Z</dcterms:modified>
</cp:coreProperties>
</file>